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346" r:id="rId3"/>
    <p:sldId id="345" r:id="rId4"/>
    <p:sldId id="259" r:id="rId5"/>
    <p:sldId id="347" r:id="rId6"/>
    <p:sldId id="348" r:id="rId7"/>
    <p:sldId id="350" r:id="rId8"/>
    <p:sldId id="301" r:id="rId9"/>
    <p:sldId id="265" r:id="rId10"/>
    <p:sldId id="257" r:id="rId11"/>
    <p:sldId id="332" r:id="rId12"/>
    <p:sldId id="333" r:id="rId13"/>
    <p:sldId id="273" r:id="rId14"/>
    <p:sldId id="274" r:id="rId15"/>
    <p:sldId id="269" r:id="rId16"/>
    <p:sldId id="334" r:id="rId17"/>
    <p:sldId id="324" r:id="rId18"/>
    <p:sldId id="275" r:id="rId19"/>
    <p:sldId id="276" r:id="rId20"/>
    <p:sldId id="278" r:id="rId21"/>
    <p:sldId id="280" r:id="rId22"/>
    <p:sldId id="282" r:id="rId23"/>
    <p:sldId id="283" r:id="rId24"/>
    <p:sldId id="352" r:id="rId25"/>
    <p:sldId id="375" r:id="rId26"/>
    <p:sldId id="376" r:id="rId27"/>
    <p:sldId id="377" r:id="rId28"/>
    <p:sldId id="378" r:id="rId29"/>
    <p:sldId id="379" r:id="rId30"/>
    <p:sldId id="380" r:id="rId31"/>
    <p:sldId id="381" r:id="rId32"/>
    <p:sldId id="361" r:id="rId33"/>
    <p:sldId id="362" r:id="rId34"/>
    <p:sldId id="357" r:id="rId35"/>
    <p:sldId id="363" r:id="rId36"/>
    <p:sldId id="364" r:id="rId37"/>
    <p:sldId id="365" r:id="rId38"/>
    <p:sldId id="367" r:id="rId39"/>
    <p:sldId id="366" r:id="rId40"/>
    <p:sldId id="368" r:id="rId41"/>
    <p:sldId id="369" r:id="rId42"/>
    <p:sldId id="370" r:id="rId43"/>
    <p:sldId id="371" r:id="rId44"/>
    <p:sldId id="382" r:id="rId45"/>
    <p:sldId id="383" r:id="rId46"/>
    <p:sldId id="384" r:id="rId47"/>
    <p:sldId id="385" r:id="rId48"/>
    <p:sldId id="342" r:id="rId4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4"/>
  </p:normalViewPr>
  <p:slideViewPr>
    <p:cSldViewPr snapToGrid="0" snapToObjects="1">
      <p:cViewPr varScale="1">
        <p:scale>
          <a:sx n="108" d="100"/>
          <a:sy n="108" d="100"/>
        </p:scale>
        <p:origin x="56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E1BA67-15D5-1541-A5A7-6739A524F24F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94F1D3-96EE-EC42-9FC3-47026214BB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52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Phenotyping often refers</a:t>
            </a:r>
            <a:r>
              <a:rPr lang="en-US" baseline="0" dirty="0"/>
              <a:t> to using some metric to quantify some observable characteristic</a:t>
            </a:r>
          </a:p>
          <a:p>
            <a:endParaRPr lang="en-US" baseline="0" dirty="0"/>
          </a:p>
          <a:p>
            <a:r>
              <a:rPr lang="en-US" baseline="0" dirty="0"/>
              <a:t>There is often a trade off between how much precision we can use to describe how a plant or population of plants looks and how many we can evaluate in a given day (either due to the cost of labor or the cost of the equipment)</a:t>
            </a:r>
          </a:p>
          <a:p>
            <a:endParaRPr lang="en-US" baseline="0" dirty="0"/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35168-4E5E-2244-900B-A4CA032C4CF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20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approach</a:t>
            </a:r>
            <a:r>
              <a:rPr lang="en-US" baseline="0" dirty="0"/>
              <a:t> may be reasonable if you have a few time points (3-5), but anything more becomes unnecessary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8025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better </a:t>
            </a:r>
            <a:r>
              <a:rPr lang="en-US" baseline="0" dirty="0"/>
              <a:t> approach is to treat the trait as what it actually is, a continuous function of time.</a:t>
            </a:r>
            <a:endParaRPr lang="en-US" dirty="0"/>
          </a:p>
          <a:p>
            <a:endParaRPr lang="en-US" dirty="0"/>
          </a:p>
          <a:p>
            <a:r>
              <a:rPr lang="en-US" dirty="0"/>
              <a:t>Define a covariance function that</a:t>
            </a:r>
            <a:r>
              <a:rPr lang="en-US" baseline="0" dirty="0"/>
              <a:t> captures most of the covariance and solves for fewer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1620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</a:t>
            </a:r>
            <a:r>
              <a:rPr lang="en-US" baseline="0" dirty="0"/>
              <a:t>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461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</a:t>
            </a:r>
            <a:r>
              <a:rPr lang="en-US" baseline="0" dirty="0"/>
              <a:t>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86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Variation</a:t>
            </a:r>
            <a:r>
              <a:rPr lang="en-US" baseline="0" dirty="0"/>
              <a:t> of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2043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point of all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28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9C18B1-636E-8C46-96D0-FD570D6E534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2809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have a better ability to capture the genetic effects that give rise to the phenotype</a:t>
            </a:r>
            <a:endParaRPr lang="en-US" dirty="0"/>
          </a:p>
          <a:p>
            <a:r>
              <a:rPr lang="en-US" dirty="0"/>
              <a:t>The predicted</a:t>
            </a:r>
            <a:r>
              <a:rPr lang="en-US" baseline="0" dirty="0"/>
              <a:t> values of g for the RR approach are closer to the true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5517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We have a better ability to capture the genetic effects that give rise to the phenotype</a:t>
            </a:r>
            <a:endParaRPr lang="en-US" dirty="0"/>
          </a:p>
          <a:p>
            <a:r>
              <a:rPr lang="en-US" dirty="0"/>
              <a:t>The predicted</a:t>
            </a:r>
            <a:r>
              <a:rPr lang="en-US" baseline="0" dirty="0"/>
              <a:t> values of g for the RR approach are closer to the true values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307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collect enough phenotypic data to accurately describe an individual?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35168-4E5E-2244-900B-A4CA032C4CF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449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collect enough phenotypic data to accurately describe an individual?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35168-4E5E-2244-900B-A4CA032C4CF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4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forms work extremely</a:t>
            </a:r>
            <a:r>
              <a:rPr lang="en-US" baseline="0" dirty="0"/>
              <a:t> well for traits measured in a conventional way.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612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utilizing</a:t>
            </a:r>
            <a:r>
              <a:rPr lang="en-US" baseline="0" dirty="0"/>
              <a:t> robotics to automate </a:t>
            </a:r>
            <a:r>
              <a:rPr lang="en-US" baseline="0" dirty="0" err="1"/>
              <a:t>phneotyping</a:t>
            </a:r>
            <a:r>
              <a:rPr lang="en-US" baseline="0" dirty="0"/>
              <a:t> and are generating very non-conventional </a:t>
            </a:r>
            <a:r>
              <a:rPr lang="en-US" baseline="0" dirty="0" err="1"/>
              <a:t>phneotypes</a:t>
            </a:r>
            <a:r>
              <a:rPr lang="en-US" baseline="0" dirty="0"/>
              <a:t>.</a:t>
            </a:r>
          </a:p>
          <a:p>
            <a:endParaRPr lang="en-US" baseline="0" dirty="0"/>
          </a:p>
          <a:p>
            <a:r>
              <a:rPr lang="en-US" baseline="0" dirty="0"/>
              <a:t>Using these systems we can assess many different characteristics for a large population of plants at frequent time intervals.</a:t>
            </a:r>
          </a:p>
          <a:p>
            <a:endParaRPr lang="en-US" baseline="0" dirty="0"/>
          </a:p>
          <a:p>
            <a:r>
              <a:rPr lang="en-US" baseline="0" dirty="0"/>
              <a:t>Moreover, with many of these systems we are also collecting a large amount of environmental data</a:t>
            </a:r>
          </a:p>
          <a:p>
            <a:endParaRPr lang="en-US" baseline="0" dirty="0"/>
          </a:p>
          <a:p>
            <a:r>
              <a:rPr lang="en-US" baseline="0" dirty="0"/>
              <a:t>Now we have to modify these approaches to deal with these high dimensional phenotypes.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5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Dimensionality</a:t>
            </a:r>
            <a:r>
              <a:rPr lang="en-US" baseline="0" dirty="0"/>
              <a:t> in terms of how often we measure traits</a:t>
            </a:r>
          </a:p>
          <a:p>
            <a:endParaRPr lang="en-US" baseline="0" dirty="0"/>
          </a:p>
          <a:p>
            <a:r>
              <a:rPr lang="en-US" baseline="0" dirty="0"/>
              <a:t>How other secondary traits contribute to our primary trait of interest.</a:t>
            </a:r>
          </a:p>
          <a:p>
            <a:endParaRPr lang="en-US" baseline="0" dirty="0"/>
          </a:p>
          <a:p>
            <a:r>
              <a:rPr lang="en-US" baseline="0" dirty="0"/>
              <a:t>One of the challenges for plant breeders and geneticists is how we use this data to improve or better understand the genetics of our primary trait or traits of interest.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106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 will talk about today is dealing with</a:t>
            </a:r>
            <a:r>
              <a:rPr lang="en-US" baseline="0" dirty="0"/>
              <a:t> </a:t>
            </a:r>
            <a:r>
              <a:rPr lang="en-US" dirty="0"/>
              <a:t>dimensionality</a:t>
            </a:r>
            <a:r>
              <a:rPr lang="en-US" baseline="0" dirty="0"/>
              <a:t> in time and dealing with data that has both a high time and </a:t>
            </a:r>
            <a:r>
              <a:rPr lang="en-US" baseline="0" dirty="0" err="1"/>
              <a:t>env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59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for all the examples I will</a:t>
            </a:r>
            <a:r>
              <a:rPr lang="en-US" baseline="0" dirty="0"/>
              <a:t> use today will be</a:t>
            </a:r>
            <a:r>
              <a:rPr lang="mr-IN" baseline="0" dirty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766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straight forward way to analyze</a:t>
            </a:r>
            <a:r>
              <a:rPr lang="en-US" baseline="0" dirty="0"/>
              <a:t> this data is with a </a:t>
            </a:r>
            <a:r>
              <a:rPr lang="en-US" baseline="0" dirty="0" err="1"/>
              <a:t>univariate</a:t>
            </a:r>
            <a:r>
              <a:rPr lang="en-US" baseline="0" dirty="0"/>
              <a:t>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94F1D3-96EE-EC42-9FC3-47026214BBA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7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562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8600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061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6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243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645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788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1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933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342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576E75-F413-8647-B95C-52D9321A3508}" type="datetimeFigureOut">
              <a:rPr lang="en-US" smtClean="0"/>
              <a:t>6/25/19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011B7-1B38-D44F-BE5D-53AB20A1E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NUL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journals.plos.org/plosgenetics/article?id=10.1371/journal.pgen.1006149" TargetMode="External"/><Relationship Id="rId5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Introducing the time axis in genomic prediction and association studies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Malachy Campbell</a:t>
            </a:r>
          </a:p>
          <a:p>
            <a:r>
              <a:rPr lang="en-US" sz="2100" dirty="0"/>
              <a:t>VT GWAS Workshop</a:t>
            </a:r>
          </a:p>
          <a:p>
            <a:r>
              <a:rPr lang="en-US" sz="2100" dirty="0">
                <a:latin typeface="+mj-lt"/>
              </a:rPr>
              <a:t>6</a:t>
            </a:r>
            <a:r>
              <a:rPr lang="mr-IN" sz="2100" dirty="0">
                <a:latin typeface="+mj-lt"/>
              </a:rPr>
              <a:t>/</a:t>
            </a:r>
            <a:r>
              <a:rPr lang="en-US" sz="2100" dirty="0">
                <a:latin typeface="+mj-lt"/>
              </a:rPr>
              <a:t>26</a:t>
            </a:r>
            <a:r>
              <a:rPr lang="mr-IN" sz="2100" dirty="0">
                <a:latin typeface="+mj-lt"/>
              </a:rPr>
              <a:t>/</a:t>
            </a:r>
            <a:r>
              <a:rPr lang="en-US" sz="2100" dirty="0">
                <a:latin typeface="+mj-lt"/>
              </a:rPr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2817612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C_presentation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5873"/>
            <a:ext cx="0" cy="0"/>
          </a:xfrm>
          <a:prstGeom prst="rect">
            <a:avLst/>
          </a:prstGeom>
        </p:spPr>
      </p:pic>
      <p:pic>
        <p:nvPicPr>
          <p:cNvPr id="7" name="Picture 6" descr="MC_presentation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15" y="5080653"/>
            <a:ext cx="0" cy="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97244" y="3231439"/>
            <a:ext cx="155354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http://</a:t>
            </a:r>
            <a:r>
              <a:rPr lang="en-US" sz="500" dirty="0" err="1"/>
              <a:t>www.fieldphenomics.org</a:t>
            </a:r>
            <a:r>
              <a:rPr lang="en-US" sz="500" dirty="0"/>
              <a:t>/research/vehicles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26630" y="859474"/>
            <a:ext cx="3503359" cy="3329023"/>
            <a:chOff x="135835" y="3556107"/>
            <a:chExt cx="3261201" cy="3098915"/>
          </a:xfrm>
        </p:grpSpPr>
        <p:pic>
          <p:nvPicPr>
            <p:cNvPr id="11" name="Picture 10" descr="nic-plant-imaging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9"/>
            <a:stretch/>
          </p:blipFill>
          <p:spPr>
            <a:xfrm>
              <a:off x="135835" y="3556107"/>
              <a:ext cx="2235628" cy="24055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37457" y="4595443"/>
              <a:ext cx="2353803" cy="176535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38359" y="5564376"/>
              <a:ext cx="585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UNL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21876" y="6285690"/>
              <a:ext cx="676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APPF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4389" y="859474"/>
            <a:ext cx="4524815" cy="2541242"/>
            <a:chOff x="2048937" y="1417638"/>
            <a:chExt cx="4524815" cy="2541242"/>
          </a:xfrm>
        </p:grpSpPr>
        <p:pic>
          <p:nvPicPr>
            <p:cNvPr id="16" name="Picture 15" descr="field_scanner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8937" y="1417638"/>
              <a:ext cx="4524815" cy="254124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058266" y="3542603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UA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42839" y="3621674"/>
            <a:ext cx="3070889" cy="2790043"/>
            <a:chOff x="6573752" y="1324372"/>
            <a:chExt cx="2477032" cy="2250497"/>
          </a:xfrm>
        </p:grpSpPr>
        <p:pic>
          <p:nvPicPr>
            <p:cNvPr id="19" name="Picture 18" descr="IRRI_crane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752" y="1324372"/>
              <a:ext cx="2477032" cy="22387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573752" y="3205537"/>
              <a:ext cx="567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IRRI</a:t>
              </a:r>
            </a:p>
          </p:txBody>
        </p:sp>
      </p:grpSp>
      <p:pic>
        <p:nvPicPr>
          <p:cNvPr id="21" name="Picture 20" descr="Screen Shot 2018-10-03 at 10.04.42 AM.png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88" t="60899" r="24174" b="10018"/>
          <a:stretch/>
        </p:blipFill>
        <p:spPr>
          <a:xfrm>
            <a:off x="0" y="3621674"/>
            <a:ext cx="4849833" cy="1662108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0" y="528378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uanews.arizona.edu</a:t>
            </a:r>
            <a:r>
              <a:rPr lang="en-US" sz="800" dirty="0"/>
              <a:t>/story/world-s-largest-robotic-field-scanner-now-place</a:t>
            </a:r>
          </a:p>
        </p:txBody>
      </p:sp>
    </p:spTree>
    <p:extLst>
      <p:ext uri="{BB962C8B-B14F-4D97-AF65-F5344CB8AC3E}">
        <p14:creationId xmlns:p14="http://schemas.microsoft.com/office/powerpoint/2010/main" val="32932210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C_presentation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5873"/>
            <a:ext cx="0" cy="0"/>
          </a:xfrm>
          <a:prstGeom prst="rect">
            <a:avLst/>
          </a:prstGeom>
        </p:spPr>
      </p:pic>
      <p:pic>
        <p:nvPicPr>
          <p:cNvPr id="7" name="Picture 6" descr="MC_presentation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15" y="5080653"/>
            <a:ext cx="0" cy="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97244" y="3231439"/>
            <a:ext cx="155354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http://</a:t>
            </a:r>
            <a:r>
              <a:rPr lang="en-US" sz="500" dirty="0" err="1"/>
              <a:t>www.fieldphenomics.org</a:t>
            </a:r>
            <a:r>
              <a:rPr lang="en-US" sz="500" dirty="0"/>
              <a:t>/research/vehicles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26630" y="859474"/>
            <a:ext cx="3503359" cy="3329023"/>
            <a:chOff x="135835" y="3556107"/>
            <a:chExt cx="3261201" cy="3098915"/>
          </a:xfrm>
        </p:grpSpPr>
        <p:pic>
          <p:nvPicPr>
            <p:cNvPr id="11" name="Picture 10" descr="nic-plant-imaging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9"/>
            <a:stretch/>
          </p:blipFill>
          <p:spPr>
            <a:xfrm>
              <a:off x="135835" y="3556107"/>
              <a:ext cx="2235628" cy="24055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37457" y="4595443"/>
              <a:ext cx="2353803" cy="176535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38359" y="5564376"/>
              <a:ext cx="585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UNL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21876" y="6285690"/>
              <a:ext cx="676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APPF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4389" y="859474"/>
            <a:ext cx="4524815" cy="2541242"/>
            <a:chOff x="2048937" y="1417638"/>
            <a:chExt cx="4524815" cy="2541242"/>
          </a:xfrm>
        </p:grpSpPr>
        <p:pic>
          <p:nvPicPr>
            <p:cNvPr id="16" name="Picture 15" descr="field_scanner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8937" y="1417638"/>
              <a:ext cx="4524815" cy="254124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058266" y="3542603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UA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42839" y="3621674"/>
            <a:ext cx="3070889" cy="2790043"/>
            <a:chOff x="6573752" y="1324372"/>
            <a:chExt cx="2477032" cy="2250497"/>
          </a:xfrm>
        </p:grpSpPr>
        <p:pic>
          <p:nvPicPr>
            <p:cNvPr id="19" name="Picture 18" descr="IRRI_crane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752" y="1324372"/>
              <a:ext cx="2477032" cy="22387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573752" y="3205537"/>
              <a:ext cx="567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IRRI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0" y="352046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uanews.arizona.edu</a:t>
            </a:r>
            <a:r>
              <a:rPr lang="en-US" sz="800" dirty="0"/>
              <a:t>/story/world-s-largest-robotic-field-scanner-now-place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" y="3881054"/>
            <a:ext cx="415764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How to adapt conventional approaches to high dimensional traits?</a:t>
            </a:r>
          </a:p>
          <a:p>
            <a:pPr marL="749300" indent="-342900">
              <a:buFont typeface="Arial"/>
              <a:buChar char="•"/>
            </a:pPr>
            <a:r>
              <a:rPr lang="en-US" sz="2400" b="1" dirty="0"/>
              <a:t>Time axis</a:t>
            </a:r>
          </a:p>
          <a:p>
            <a:pPr marL="749300" indent="-342900">
              <a:buFont typeface="Arial"/>
              <a:buChar char="•"/>
            </a:pPr>
            <a:r>
              <a:rPr lang="en-US" sz="2400" b="1" dirty="0"/>
              <a:t>Secondary traits</a:t>
            </a:r>
          </a:p>
          <a:p>
            <a:pPr marL="749300" indent="-342900">
              <a:buFont typeface="Arial"/>
              <a:buChar char="•"/>
            </a:pPr>
            <a:r>
              <a:rPr lang="en-US" sz="2400" b="1" dirty="0"/>
              <a:t>Environmental covariates</a:t>
            </a:r>
          </a:p>
        </p:txBody>
      </p:sp>
    </p:spTree>
    <p:extLst>
      <p:ext uri="{BB962C8B-B14F-4D97-AF65-F5344CB8AC3E}">
        <p14:creationId xmlns:p14="http://schemas.microsoft.com/office/powerpoint/2010/main" val="1507415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C_presentation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5873"/>
            <a:ext cx="0" cy="0"/>
          </a:xfrm>
          <a:prstGeom prst="rect">
            <a:avLst/>
          </a:prstGeom>
        </p:spPr>
      </p:pic>
      <p:pic>
        <p:nvPicPr>
          <p:cNvPr id="7" name="Picture 6" descr="MC_presentation (dragged)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15" y="5080653"/>
            <a:ext cx="0" cy="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497244" y="3231439"/>
            <a:ext cx="155354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http://</a:t>
            </a:r>
            <a:r>
              <a:rPr lang="en-US" sz="500" dirty="0" err="1"/>
              <a:t>www.fieldphenomics.org</a:t>
            </a:r>
            <a:r>
              <a:rPr lang="en-US" sz="500" dirty="0"/>
              <a:t>/research/vehicles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5326630" y="859474"/>
            <a:ext cx="3503359" cy="3329023"/>
            <a:chOff x="135835" y="3556107"/>
            <a:chExt cx="3261201" cy="3098915"/>
          </a:xfrm>
        </p:grpSpPr>
        <p:pic>
          <p:nvPicPr>
            <p:cNvPr id="11" name="Picture 10" descr="nic-plant-imaging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99"/>
            <a:stretch/>
          </p:blipFill>
          <p:spPr>
            <a:xfrm>
              <a:off x="135835" y="3556107"/>
              <a:ext cx="2235628" cy="2405588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337457" y="4595443"/>
              <a:ext cx="2353803" cy="176535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38359" y="5564376"/>
              <a:ext cx="5850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UNL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21876" y="6285690"/>
              <a:ext cx="6761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APPF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84389" y="859474"/>
            <a:ext cx="4524815" cy="2541242"/>
            <a:chOff x="2048937" y="1417638"/>
            <a:chExt cx="4524815" cy="2541242"/>
          </a:xfrm>
        </p:grpSpPr>
        <p:pic>
          <p:nvPicPr>
            <p:cNvPr id="16" name="Picture 15" descr="field_scanner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8937" y="1417638"/>
              <a:ext cx="4524815" cy="254124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058266" y="3542603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UA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42839" y="3621674"/>
            <a:ext cx="3070889" cy="2790043"/>
            <a:chOff x="6573752" y="1324372"/>
            <a:chExt cx="2477032" cy="2250497"/>
          </a:xfrm>
        </p:grpSpPr>
        <p:pic>
          <p:nvPicPr>
            <p:cNvPr id="19" name="Picture 18" descr="IRRI_crane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3752" y="1324372"/>
              <a:ext cx="2477032" cy="2238706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6573752" y="3205537"/>
              <a:ext cx="5676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IRRI</a:t>
              </a:r>
            </a:p>
          </p:txBody>
        </p:sp>
      </p:grpSp>
      <p:sp>
        <p:nvSpPr>
          <p:cNvPr id="22" name="Rectangle 21"/>
          <p:cNvSpPr/>
          <p:nvPr/>
        </p:nvSpPr>
        <p:spPr>
          <a:xfrm>
            <a:off x="0" y="3520469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uanews.arizona.edu</a:t>
            </a:r>
            <a:r>
              <a:rPr lang="en-US" sz="800" dirty="0"/>
              <a:t>/story/world-s-largest-robotic-field-scanner-now-place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7200" y="3881054"/>
            <a:ext cx="415764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How to adapt conventional approaches to high dimensional traits?</a:t>
            </a:r>
          </a:p>
          <a:p>
            <a:pPr marL="749300" indent="-342900">
              <a:buFont typeface="Arial"/>
              <a:buChar char="•"/>
            </a:pPr>
            <a:r>
              <a:rPr lang="en-US" sz="2400" b="1" u="sng" dirty="0"/>
              <a:t>Time axis</a:t>
            </a:r>
          </a:p>
          <a:p>
            <a:pPr marL="749300" indent="-342900">
              <a:buFont typeface="Arial"/>
              <a:buChar char="•"/>
            </a:pPr>
            <a:r>
              <a:rPr lang="en-US" sz="2400" b="1" dirty="0"/>
              <a:t>Secondary traits</a:t>
            </a:r>
          </a:p>
          <a:p>
            <a:pPr marL="749300" indent="-342900">
              <a:buFont typeface="Arial"/>
              <a:buChar char="•"/>
            </a:pPr>
            <a:r>
              <a:rPr lang="en-US" sz="2400" b="1" dirty="0"/>
              <a:t>Environmental covariates</a:t>
            </a:r>
          </a:p>
        </p:txBody>
      </p:sp>
    </p:spTree>
    <p:extLst>
      <p:ext uri="{BB962C8B-B14F-4D97-AF65-F5344CB8AC3E}">
        <p14:creationId xmlns:p14="http://schemas.microsoft.com/office/powerpoint/2010/main" val="635422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HTP for shoot growth in rice</a:t>
            </a:r>
          </a:p>
        </p:txBody>
      </p:sp>
      <p:sp>
        <p:nvSpPr>
          <p:cNvPr id="4" name="Content Placeholder 4"/>
          <p:cNvSpPr>
            <a:spLocks noGrp="1"/>
          </p:cNvSpPr>
          <p:nvPr>
            <p:ph idx="1"/>
          </p:nvPr>
        </p:nvSpPr>
        <p:spPr>
          <a:xfrm>
            <a:off x="760819" y="5683231"/>
            <a:ext cx="6949622" cy="713546"/>
          </a:xfrm>
        </p:spPr>
        <p:txBody>
          <a:bodyPr>
            <a:noAutofit/>
          </a:bodyPr>
          <a:lstStyle/>
          <a:p>
            <a:r>
              <a:rPr lang="en-US" sz="1600" dirty="0"/>
              <a:t>Quantify shoot growth from RGB/VIS images from 13 to 33 days after transplant (DAT)</a:t>
            </a:r>
          </a:p>
          <a:p>
            <a:r>
              <a:rPr lang="en-US" sz="1600" dirty="0"/>
              <a:t>357 varieties</a:t>
            </a:r>
          </a:p>
          <a:p>
            <a:r>
              <a:rPr lang="en-US" sz="1600" dirty="0"/>
              <a:t>Replicated with three independent experiments from Sept-Nov 2016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399" y="1490165"/>
            <a:ext cx="5277994" cy="3958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PA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3" y="1238117"/>
            <a:ext cx="4195947" cy="2501834"/>
          </a:xfrm>
          <a:prstGeom prst="rect">
            <a:avLst/>
          </a:prstGeom>
          <a:ln w="19050" cmpd="sng">
            <a:solidFill>
              <a:srgbClr val="FFFFFF"/>
            </a:solidFill>
          </a:ln>
        </p:spPr>
      </p:pic>
      <p:pic>
        <p:nvPicPr>
          <p:cNvPr id="9" name="Picture 8" descr="appf-logo25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975808"/>
            <a:ext cx="2441864" cy="138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8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HTP for shoot growth in rice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36448" y="1160073"/>
            <a:ext cx="1371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Processing with </a:t>
            </a:r>
            <a:r>
              <a:rPr lang="en-US" sz="1600" b="1" dirty="0" err="1"/>
              <a:t>ImageHarvest</a:t>
            </a:r>
            <a:endParaRPr lang="en-US" sz="1600" b="1" dirty="0"/>
          </a:p>
        </p:txBody>
      </p:sp>
      <p:grpSp>
        <p:nvGrpSpPr>
          <p:cNvPr id="25" name="Group 24"/>
          <p:cNvGrpSpPr/>
          <p:nvPr/>
        </p:nvGrpSpPr>
        <p:grpSpPr>
          <a:xfrm>
            <a:off x="94982" y="1575572"/>
            <a:ext cx="8120849" cy="4421802"/>
            <a:chOff x="110983" y="2591959"/>
            <a:chExt cx="6409996" cy="3490243"/>
          </a:xfrm>
        </p:grpSpPr>
        <p:sp>
          <p:nvSpPr>
            <p:cNvPr id="4" name="TextBox 3"/>
            <p:cNvSpPr txBox="1"/>
            <p:nvPr/>
          </p:nvSpPr>
          <p:spPr>
            <a:xfrm>
              <a:off x="4653931" y="5912925"/>
              <a:ext cx="167578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00" dirty="0" err="1">
                  <a:solidFill>
                    <a:srgbClr val="000000"/>
                  </a:solidFill>
                </a:rPr>
                <a:t>Knecht</a:t>
              </a:r>
              <a:r>
                <a:rPr lang="en-US" sz="500" dirty="0">
                  <a:solidFill>
                    <a:srgbClr val="000000"/>
                  </a:solidFill>
                </a:rPr>
                <a:t> et al (2016)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935" y="3133617"/>
              <a:ext cx="1849822" cy="24664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2905030" y="3237367"/>
              <a:ext cx="768654" cy="2258931"/>
              <a:chOff x="3604876" y="1510626"/>
              <a:chExt cx="605628" cy="1779829"/>
            </a:xfrm>
          </p:grpSpPr>
          <p:grpSp>
            <p:nvGrpSpPr>
              <p:cNvPr id="18" name="Group 17"/>
              <p:cNvGrpSpPr/>
              <p:nvPr/>
            </p:nvGrpSpPr>
            <p:grpSpPr>
              <a:xfrm>
                <a:off x="3604876" y="1510626"/>
                <a:ext cx="605628" cy="1779829"/>
                <a:chOff x="3381969" y="1372080"/>
                <a:chExt cx="714298" cy="2099190"/>
              </a:xfrm>
            </p:grpSpPr>
            <p:pic>
              <p:nvPicPr>
                <p:cNvPr id="20" name="Picture 19" descr="Plants.pdf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7086"/>
                <a:stretch/>
              </p:blipFill>
              <p:spPr>
                <a:xfrm flipH="1">
                  <a:off x="3386148" y="2771540"/>
                  <a:ext cx="710119" cy="699730"/>
                </a:xfrm>
                <a:prstGeom prst="rect">
                  <a:avLst/>
                </a:prstGeom>
              </p:spPr>
            </p:pic>
            <p:pic>
              <p:nvPicPr>
                <p:cNvPr id="21" name="Picture 20" descr="Plants.pdf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3543" r="33350"/>
                <a:stretch/>
              </p:blipFill>
              <p:spPr>
                <a:xfrm flipH="1">
                  <a:off x="3381969" y="2071810"/>
                  <a:ext cx="714298" cy="699730"/>
                </a:xfrm>
                <a:prstGeom prst="rect">
                  <a:avLst/>
                </a:prstGeom>
              </p:spPr>
            </p:pic>
            <p:pic>
              <p:nvPicPr>
                <p:cNvPr id="22" name="Picture 21" descr="Plants.pdf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67024"/>
                <a:stretch/>
              </p:blipFill>
              <p:spPr>
                <a:xfrm flipH="1">
                  <a:off x="3384808" y="1372080"/>
                  <a:ext cx="711459" cy="699730"/>
                </a:xfrm>
                <a:prstGeom prst="rect">
                  <a:avLst/>
                </a:prstGeom>
              </p:spPr>
            </p:pic>
          </p:grpSp>
          <p:sp>
            <p:nvSpPr>
              <p:cNvPr id="19" name="Rectangle 18"/>
              <p:cNvSpPr/>
              <p:nvPr/>
            </p:nvSpPr>
            <p:spPr>
              <a:xfrm>
                <a:off x="3608419" y="1510626"/>
                <a:ext cx="602085" cy="177982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Right Arrow 7"/>
            <p:cNvSpPr/>
            <p:nvPr/>
          </p:nvSpPr>
          <p:spPr>
            <a:xfrm>
              <a:off x="2065181" y="4074309"/>
              <a:ext cx="718012" cy="58504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3738601" y="4074309"/>
              <a:ext cx="718012" cy="58504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40113" y="2691529"/>
              <a:ext cx="8335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71,537 images</a:t>
              </a:r>
            </a:p>
          </p:txBody>
        </p:sp>
        <p:pic>
          <p:nvPicPr>
            <p:cNvPr id="12" name="Picture 7" descr="Cover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2754" y="2967046"/>
              <a:ext cx="1918225" cy="2799572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110983" y="2591959"/>
              <a:ext cx="1964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/>
                <a:t>357 accessions phenotyped over 20 days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43766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HTP for shoot growth in rice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340"/>
          <a:stretch/>
        </p:blipFill>
        <p:spPr bwMode="auto">
          <a:xfrm>
            <a:off x="269875" y="4368822"/>
            <a:ext cx="8604250" cy="242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0" y="6642556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800" b="1" dirty="0">
                <a:latin typeface="Arial" charset="0"/>
              </a:rPr>
              <a:t>Malachy T. Campbell et al. Plant Physiol. 2015;168:1476-1489</a:t>
            </a:r>
          </a:p>
        </p:txBody>
      </p:sp>
      <p:pic>
        <p:nvPicPr>
          <p:cNvPr id="6" name="Picture 5" descr="PS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24" y="1162466"/>
            <a:ext cx="5351953" cy="32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92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786719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dealing with the time axis in genomic inference and prediction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925285" y="4130227"/>
            <a:ext cx="7296068" cy="1474999"/>
            <a:chOff x="1759857" y="4590157"/>
            <a:chExt cx="7296068" cy="1474999"/>
          </a:xfrm>
        </p:grpSpPr>
        <p:pic>
          <p:nvPicPr>
            <p:cNvPr id="5" name="Picture 4" descr="Screen Shot 2018-10-03 at 3.59.5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48" t="25778" r="36528" b="64280"/>
            <a:stretch/>
          </p:blipFill>
          <p:spPr>
            <a:xfrm>
              <a:off x="1759857" y="4590157"/>
              <a:ext cx="7296068" cy="834571"/>
            </a:xfrm>
            <a:prstGeom prst="rect">
              <a:avLst/>
            </a:prstGeom>
          </p:spPr>
        </p:pic>
        <p:pic>
          <p:nvPicPr>
            <p:cNvPr id="6" name="Picture 5" descr="Screen Shot 2018-10-03 at 3.59.53 PM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148" t="41037" r="36528" b="51333"/>
            <a:stretch/>
          </p:blipFill>
          <p:spPr>
            <a:xfrm>
              <a:off x="1759857" y="5424713"/>
              <a:ext cx="7296068" cy="6404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40585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Genomic</a:t>
            </a:r>
            <a:r>
              <a:rPr lang="en-US" dirty="0"/>
              <a:t> </a:t>
            </a:r>
            <a:r>
              <a:rPr lang="en-US" u="sng" dirty="0"/>
              <a:t>prediction</a:t>
            </a:r>
            <a:r>
              <a:rPr lang="en-US" dirty="0"/>
              <a:t> for temporal traits</a:t>
            </a:r>
          </a:p>
        </p:txBody>
      </p:sp>
      <p:pic>
        <p:nvPicPr>
          <p:cNvPr id="6" name="Picture 5" descr="MC_present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t="29065" r="36441" b="60212"/>
          <a:stretch/>
        </p:blipFill>
        <p:spPr>
          <a:xfrm>
            <a:off x="2311743" y="4765942"/>
            <a:ext cx="3104595" cy="8693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104595" y="5344222"/>
            <a:ext cx="388075" cy="44102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34409" y="5785250"/>
            <a:ext cx="59864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Can we predict daily genetic values for shoot biomass?</a:t>
            </a:r>
          </a:p>
        </p:txBody>
      </p:sp>
      <p:pic>
        <p:nvPicPr>
          <p:cNvPr id="7" name="Picture 6" descr="PS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24" y="1162466"/>
            <a:ext cx="5351953" cy="32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744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daily genetic values: </a:t>
            </a:r>
            <a:r>
              <a:rPr lang="en-US" dirty="0" err="1"/>
              <a:t>univariate</a:t>
            </a:r>
            <a:r>
              <a:rPr lang="en-US" dirty="0"/>
              <a:t> approach</a:t>
            </a:r>
          </a:p>
        </p:txBody>
      </p:sp>
      <p:pic>
        <p:nvPicPr>
          <p:cNvPr id="4" name="Picture 3" descr="MC_present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2" t="36213" r="34751" b="54085"/>
          <a:stretch/>
        </p:blipFill>
        <p:spPr>
          <a:xfrm>
            <a:off x="1922730" y="1823381"/>
            <a:ext cx="5274283" cy="1222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7922" y="3045569"/>
            <a:ext cx="510678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err="1"/>
              <a:t>y</a:t>
            </a:r>
            <a:r>
              <a:rPr lang="en-US" sz="2000" b="1" baseline="-25000" dirty="0" err="1"/>
              <a:t>t</a:t>
            </a:r>
            <a:r>
              <a:rPr lang="en-US" sz="2000" dirty="0"/>
              <a:t> vector of observations at single time point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β</a:t>
            </a:r>
            <a:r>
              <a:rPr lang="en-US" sz="2000" b="1" baseline="-25000" dirty="0"/>
              <a:t>t</a:t>
            </a:r>
            <a:r>
              <a:rPr lang="en-US" sz="2000" dirty="0"/>
              <a:t> vector of fixed effects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err="1"/>
              <a:t>u</a:t>
            </a:r>
            <a:r>
              <a:rPr lang="en-US" sz="2000" b="1" baseline="-25000" dirty="0" err="1"/>
              <a:t>t</a:t>
            </a:r>
            <a:r>
              <a:rPr lang="en-US" sz="2000" dirty="0"/>
              <a:t> vector of genetic values</a:t>
            </a:r>
          </a:p>
          <a:p>
            <a:pPr marL="285750" indent="-285750">
              <a:buFont typeface="Arial"/>
              <a:buChar char="•"/>
            </a:pPr>
            <a:r>
              <a:rPr lang="en-US" sz="2000" i="1" dirty="0"/>
              <a:t>e</a:t>
            </a:r>
            <a:r>
              <a:rPr lang="en-US" sz="2000" i="1" baseline="-25000" dirty="0"/>
              <a:t>t</a:t>
            </a:r>
            <a:r>
              <a:rPr lang="en-US" sz="2000" dirty="0"/>
              <a:t> residual effects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36FE6C-E942-6A42-8EA4-245C5AFAB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9550" y="4625439"/>
            <a:ext cx="36449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54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daily genetic values: </a:t>
            </a:r>
            <a:r>
              <a:rPr lang="en-US" dirty="0" err="1"/>
              <a:t>univariate</a:t>
            </a:r>
            <a:r>
              <a:rPr lang="en-US" dirty="0"/>
              <a:t> approach</a:t>
            </a:r>
          </a:p>
        </p:txBody>
      </p:sp>
      <p:pic>
        <p:nvPicPr>
          <p:cNvPr id="4" name="Picture 3" descr="MC_present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52" t="36213" r="34751" b="54085"/>
          <a:stretch/>
        </p:blipFill>
        <p:spPr>
          <a:xfrm>
            <a:off x="1922730" y="1823381"/>
            <a:ext cx="5274283" cy="12221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87922" y="3045569"/>
            <a:ext cx="5109091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 err="1"/>
              <a:t>y</a:t>
            </a:r>
            <a:r>
              <a:rPr lang="en-US" sz="2000" b="1" baseline="-25000" dirty="0" err="1"/>
              <a:t>t</a:t>
            </a:r>
            <a:r>
              <a:rPr lang="en-US" sz="2000" dirty="0"/>
              <a:t> vector of observations at single time point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/>
              <a:t>β</a:t>
            </a:r>
            <a:r>
              <a:rPr lang="en-US" sz="2000" b="1" baseline="-25000" dirty="0"/>
              <a:t>t</a:t>
            </a:r>
            <a:r>
              <a:rPr lang="en-US" sz="2000" dirty="0"/>
              <a:t> vector of fixed effects</a:t>
            </a:r>
          </a:p>
          <a:p>
            <a:pPr marL="285750" indent="-285750">
              <a:buFont typeface="Arial"/>
              <a:buChar char="•"/>
            </a:pPr>
            <a:r>
              <a:rPr lang="en-US" sz="2000" b="1" dirty="0" err="1"/>
              <a:t>u</a:t>
            </a:r>
            <a:r>
              <a:rPr lang="en-US" sz="2000" b="1" baseline="-25000" dirty="0" err="1"/>
              <a:t>t</a:t>
            </a:r>
            <a:r>
              <a:rPr lang="en-US" sz="2000" dirty="0"/>
              <a:t> vector of genetic values</a:t>
            </a:r>
          </a:p>
          <a:p>
            <a:pPr marL="285750" indent="-285750">
              <a:buFont typeface="Arial"/>
              <a:buChar char="•"/>
            </a:pPr>
            <a:r>
              <a:rPr lang="en-US" sz="2000" i="1" dirty="0"/>
              <a:t>e</a:t>
            </a:r>
            <a:r>
              <a:rPr lang="en-US" sz="2000" i="1" baseline="-25000" dirty="0"/>
              <a:t>t</a:t>
            </a:r>
            <a:r>
              <a:rPr lang="en-US" sz="2000" dirty="0"/>
              <a:t> residual effects 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/>
              <a:t>e ~  N(0, </a:t>
            </a:r>
            <a:r>
              <a:rPr lang="en-US" sz="2000" b="1" dirty="0"/>
              <a:t>I </a:t>
            </a:r>
            <a:r>
              <a:rPr lang="en-US" sz="2000" dirty="0"/>
              <a:t>σ</a:t>
            </a:r>
            <a:r>
              <a:rPr lang="en-US" sz="2000" baseline="30000" dirty="0"/>
              <a:t>2</a:t>
            </a:r>
            <a:r>
              <a:rPr lang="en-US" sz="2000" baseline="-25000" dirty="0"/>
              <a:t>e</a:t>
            </a:r>
            <a:r>
              <a:rPr lang="en-US" sz="20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136215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Each time point is a separate trait (finite-dimensional)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Ignore the covariance between traits</a:t>
            </a:r>
          </a:p>
        </p:txBody>
      </p:sp>
    </p:spTree>
    <p:extLst>
      <p:ext uri="{BB962C8B-B14F-4D97-AF65-F5344CB8AC3E}">
        <p14:creationId xmlns:p14="http://schemas.microsoft.com/office/powerpoint/2010/main" val="2955524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94037-7622-674B-9ABE-8B7A258A77DC}"/>
              </a:ext>
            </a:extLst>
          </p:cNvPr>
          <p:cNvSpPr txBox="1"/>
          <p:nvPr/>
        </p:nvSpPr>
        <p:spPr>
          <a:xfrm>
            <a:off x="2385888" y="2648198"/>
            <a:ext cx="437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is a phenotype?</a:t>
            </a:r>
          </a:p>
        </p:txBody>
      </p:sp>
    </p:spTree>
    <p:extLst>
      <p:ext uri="{BB962C8B-B14F-4D97-AF65-F5344CB8AC3E}">
        <p14:creationId xmlns:p14="http://schemas.microsoft.com/office/powerpoint/2010/main" val="37818939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daily genetic values: multivariate approach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136215"/>
            <a:ext cx="8229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Each time point is a different trait (finite-dimensional)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Fully capture the covariance between traits</a:t>
            </a:r>
          </a:p>
        </p:txBody>
      </p:sp>
      <p:pic>
        <p:nvPicPr>
          <p:cNvPr id="7" name="Picture 6" descr="MC_presentation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33782" r="12575" b="43112"/>
          <a:stretch/>
        </p:blipFill>
        <p:spPr>
          <a:xfrm>
            <a:off x="892627" y="2607166"/>
            <a:ext cx="7471229" cy="164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82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daily genetic values: multivariate approach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7200" y="5136215"/>
            <a:ext cx="82296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Each time point is a different trait (finite-dimensional)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>
                <a:solidFill>
                  <a:srgbClr val="FF0000"/>
                </a:solidFill>
              </a:rPr>
              <a:t>Fully capture the covariance between traits</a:t>
            </a:r>
          </a:p>
          <a:p>
            <a:pPr marL="800100" lvl="1" indent="-342900">
              <a:buFont typeface="Arial"/>
              <a:buChar char="•"/>
            </a:pPr>
            <a:r>
              <a:rPr lang="en-US" sz="2400" b="1" i="1" u="sng" dirty="0">
                <a:solidFill>
                  <a:srgbClr val="FF0000"/>
                </a:solidFill>
              </a:rPr>
              <a:t>t </a:t>
            </a:r>
            <a:r>
              <a:rPr lang="en-US" sz="2400" b="1" u="sng" dirty="0">
                <a:solidFill>
                  <a:srgbClr val="FF0000"/>
                </a:solidFill>
              </a:rPr>
              <a:t>variances and </a:t>
            </a:r>
            <a:r>
              <a:rPr lang="en-US" sz="2400" b="1" i="1" u="sng" dirty="0">
                <a:solidFill>
                  <a:srgbClr val="FF0000"/>
                </a:solidFill>
              </a:rPr>
              <a:t>t</a:t>
            </a:r>
            <a:r>
              <a:rPr lang="en-US" sz="2400" b="1" u="sng" dirty="0">
                <a:solidFill>
                  <a:srgbClr val="FF0000"/>
                </a:solidFill>
              </a:rPr>
              <a:t>(</a:t>
            </a:r>
            <a:r>
              <a:rPr lang="en-US" sz="2400" b="1" i="1" u="sng" dirty="0">
                <a:solidFill>
                  <a:srgbClr val="FF0000"/>
                </a:solidFill>
              </a:rPr>
              <a:t>t</a:t>
            </a:r>
            <a:r>
              <a:rPr lang="en-US" sz="2400" b="1" u="sng" dirty="0">
                <a:solidFill>
                  <a:srgbClr val="FF0000"/>
                </a:solidFill>
              </a:rPr>
              <a:t>-1)/2 </a:t>
            </a:r>
            <a:r>
              <a:rPr lang="en-US" sz="2400" b="1" u="sng" dirty="0" err="1">
                <a:solidFill>
                  <a:srgbClr val="FF0000"/>
                </a:solidFill>
              </a:rPr>
              <a:t>covariances</a:t>
            </a:r>
            <a:endParaRPr lang="en-US" sz="2400" b="1" u="sng" dirty="0">
              <a:solidFill>
                <a:srgbClr val="FF0000"/>
              </a:solidFill>
            </a:endParaRPr>
          </a:p>
        </p:txBody>
      </p:sp>
      <p:pic>
        <p:nvPicPr>
          <p:cNvPr id="5" name="Picture 4" descr="MC_present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58" t="21643" r="12575" b="40547"/>
          <a:stretch/>
        </p:blipFill>
        <p:spPr>
          <a:xfrm>
            <a:off x="1142999" y="2122714"/>
            <a:ext cx="7170708" cy="259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3609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daily genetic values: random regression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Define a polynomial function (K) that describes the covariance of an infinite-dimensional trait as a function of time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Number of coefficients &lt; number of time points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571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daily genetic values: random regression approach</a:t>
            </a:r>
          </a:p>
        </p:txBody>
      </p:sp>
      <p:pic>
        <p:nvPicPr>
          <p:cNvPr id="4" name="Picture 3" descr="PS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85" y="1254352"/>
            <a:ext cx="4499239" cy="26959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69429" y="1886857"/>
            <a:ext cx="24311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K = 3 polynomial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k=1 intercept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k=2 linear</a:t>
            </a: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k=3 quadratic </a:t>
            </a:r>
          </a:p>
        </p:txBody>
      </p:sp>
      <p:pic>
        <p:nvPicPr>
          <p:cNvPr id="6" name="Picture 5" descr="MC_presentation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5" t="40022" r="24769" b="38972"/>
          <a:stretch/>
        </p:blipFill>
        <p:spPr>
          <a:xfrm>
            <a:off x="846533" y="4422038"/>
            <a:ext cx="4323991" cy="1383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42429" y="4438262"/>
            <a:ext cx="3298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err="1"/>
              <a:t>Φ</a:t>
            </a:r>
            <a:r>
              <a:rPr lang="en-US" b="1" dirty="0"/>
              <a:t>: </a:t>
            </a:r>
            <a:r>
              <a:rPr lang="en-US" dirty="0"/>
              <a:t>Matrix of polynomials (t x k = 20 x 3)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K:</a:t>
            </a:r>
            <a:r>
              <a:rPr lang="en-US" dirty="0"/>
              <a:t> Matrix of polynomial coefficients (k x k = 3 x 3)</a:t>
            </a:r>
          </a:p>
        </p:txBody>
      </p:sp>
    </p:spTree>
    <p:extLst>
      <p:ext uri="{BB962C8B-B14F-4D97-AF65-F5344CB8AC3E}">
        <p14:creationId xmlns:p14="http://schemas.microsoft.com/office/powerpoint/2010/main" val="3738278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daily genetic values: random regression approach</a:t>
            </a:r>
          </a:p>
        </p:txBody>
      </p:sp>
      <p:pic>
        <p:nvPicPr>
          <p:cNvPr id="9" name="Picture 8" descr="RR_acc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86" y="1455357"/>
            <a:ext cx="5660571" cy="293521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58506" y="5618032"/>
            <a:ext cx="59864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Random temporal genetic effects</a:t>
            </a:r>
          </a:p>
        </p:txBody>
      </p:sp>
      <p:pic>
        <p:nvPicPr>
          <p:cNvPr id="7" name="Picture 6" descr="Screen Shot 2019-04-10 at 5.39.56 PM.png">
            <a:extLst>
              <a:ext uri="{FF2B5EF4-FFF2-40B4-BE49-F238E27FC236}">
                <a16:creationId xmlns:a16="http://schemas.microsoft.com/office/drawing/2014/main" id="{31C257DB-0E4D-B34E-8277-D0F1CFC4C3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8" t="29357" r="32603" b="61287"/>
          <a:stretch/>
        </p:blipFill>
        <p:spPr>
          <a:xfrm>
            <a:off x="1516650" y="4428289"/>
            <a:ext cx="6517098" cy="104273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V="1">
            <a:off x="5245121" y="5182129"/>
            <a:ext cx="388075" cy="44102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68896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daily genetic values: random regression approach</a:t>
            </a:r>
          </a:p>
        </p:txBody>
      </p:sp>
      <p:pic>
        <p:nvPicPr>
          <p:cNvPr id="8" name="Picture 7" descr="Screen Shot 2019-04-10 at 5.39.54 PM.png">
            <a:extLst>
              <a:ext uri="{FF2B5EF4-FFF2-40B4-BE49-F238E27FC236}">
                <a16:creationId xmlns:a16="http://schemas.microsoft.com/office/drawing/2014/main" id="{D3AA8E78-20CB-E146-ADD6-F824D1F940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5" t="48772" r="42398" b="46783"/>
          <a:stretch/>
        </p:blipFill>
        <p:spPr>
          <a:xfrm>
            <a:off x="2244158" y="1845150"/>
            <a:ext cx="4411561" cy="735263"/>
          </a:xfrm>
          <a:prstGeom prst="rect">
            <a:avLst/>
          </a:prstGeom>
        </p:spPr>
      </p:pic>
      <p:pic>
        <p:nvPicPr>
          <p:cNvPr id="10" name="Picture 9" descr="Screen Shot 2019-04-10 at 5.39.48 PM.png">
            <a:extLst>
              <a:ext uri="{FF2B5EF4-FFF2-40B4-BE49-F238E27FC236}">
                <a16:creationId xmlns:a16="http://schemas.microsoft.com/office/drawing/2014/main" id="{0D813FAC-F39D-BE4A-914F-4AA441198F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8" t="32632" r="29093" b="62456"/>
          <a:stretch/>
        </p:blipFill>
        <p:spPr>
          <a:xfrm>
            <a:off x="1388580" y="2522135"/>
            <a:ext cx="6461841" cy="605798"/>
          </a:xfrm>
          <a:prstGeom prst="rect">
            <a:avLst/>
          </a:prstGeom>
        </p:spPr>
      </p:pic>
      <p:pic>
        <p:nvPicPr>
          <p:cNvPr id="13" name="Picture 12" descr="Screen Shot 2019-04-10 at 9.18.10 PM.png">
            <a:extLst>
              <a:ext uri="{FF2B5EF4-FFF2-40B4-BE49-F238E27FC236}">
                <a16:creationId xmlns:a16="http://schemas.microsoft.com/office/drawing/2014/main" id="{45A9C6F2-38DB-994A-92ED-791CE8DD7E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76" t="54620" r="17690" b="33450"/>
          <a:stretch/>
        </p:blipFill>
        <p:spPr>
          <a:xfrm>
            <a:off x="1719576" y="3598464"/>
            <a:ext cx="2369425" cy="1726298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2FC8AE77-8288-4B42-8B8F-C6DBE9FA8C55}"/>
              </a:ext>
            </a:extLst>
          </p:cNvPr>
          <p:cNvGrpSpPr/>
          <p:nvPr/>
        </p:nvGrpSpPr>
        <p:grpSpPr>
          <a:xfrm>
            <a:off x="3787249" y="2949504"/>
            <a:ext cx="4063172" cy="3147953"/>
            <a:chOff x="4037263" y="3163663"/>
            <a:chExt cx="3077411" cy="2384232"/>
          </a:xfrm>
        </p:grpSpPr>
        <p:pic>
          <p:nvPicPr>
            <p:cNvPr id="15" name="Picture 14" descr="Screen Shot 2019-04-10 at 9.11.13 PM.png">
              <a:extLst>
                <a:ext uri="{FF2B5EF4-FFF2-40B4-BE49-F238E27FC236}">
                  <a16:creationId xmlns:a16="http://schemas.microsoft.com/office/drawing/2014/main" id="{DA38A258-F548-444F-93C1-AA82A0764C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205" t="38246" r="28772" b="40000"/>
            <a:stretch/>
          </p:blipFill>
          <p:spPr>
            <a:xfrm>
              <a:off x="4037263" y="3163663"/>
              <a:ext cx="1056105" cy="2384232"/>
            </a:xfrm>
            <a:prstGeom prst="rect">
              <a:avLst/>
            </a:prstGeom>
          </p:spPr>
        </p:pic>
        <p:pic>
          <p:nvPicPr>
            <p:cNvPr id="16" name="Picture 15" descr="Screen Shot 2019-04-10 at 9.11.13 PM.png">
              <a:extLst>
                <a:ext uri="{FF2B5EF4-FFF2-40B4-BE49-F238E27FC236}">
                  <a16:creationId xmlns:a16="http://schemas.microsoft.com/office/drawing/2014/main" id="{64501C97-FD86-0245-A65F-0890F23CA9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457" t="38246" r="11696" b="40000"/>
            <a:stretch/>
          </p:blipFill>
          <p:spPr>
            <a:xfrm>
              <a:off x="5037221" y="3163663"/>
              <a:ext cx="2077453" cy="238423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92194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Predicting daily genetic values: random regression approach</a:t>
            </a:r>
          </a:p>
        </p:txBody>
      </p:sp>
      <p:pic>
        <p:nvPicPr>
          <p:cNvPr id="8" name="Picture 7" descr="Screen Shot 2019-04-10 at 5.39.54 PM.png">
            <a:extLst>
              <a:ext uri="{FF2B5EF4-FFF2-40B4-BE49-F238E27FC236}">
                <a16:creationId xmlns:a16="http://schemas.microsoft.com/office/drawing/2014/main" id="{D3AA8E78-20CB-E146-ADD6-F824D1F940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35" t="48772" r="42398" b="46783"/>
          <a:stretch/>
        </p:blipFill>
        <p:spPr>
          <a:xfrm>
            <a:off x="2239159" y="4753059"/>
            <a:ext cx="4411561" cy="735263"/>
          </a:xfrm>
          <a:prstGeom prst="rect">
            <a:avLst/>
          </a:prstGeom>
        </p:spPr>
      </p:pic>
      <p:pic>
        <p:nvPicPr>
          <p:cNvPr id="10" name="Picture 9" descr="Screen Shot 2019-04-10 at 5.39.48 PM.png">
            <a:extLst>
              <a:ext uri="{FF2B5EF4-FFF2-40B4-BE49-F238E27FC236}">
                <a16:creationId xmlns:a16="http://schemas.microsoft.com/office/drawing/2014/main" id="{0D813FAC-F39D-BE4A-914F-4AA441198F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58" t="32632" r="29093" b="62456"/>
          <a:stretch/>
        </p:blipFill>
        <p:spPr>
          <a:xfrm>
            <a:off x="1383581" y="5430044"/>
            <a:ext cx="6461841" cy="605798"/>
          </a:xfrm>
          <a:prstGeom prst="rect">
            <a:avLst/>
          </a:prstGeom>
        </p:spPr>
      </p:pic>
      <p:pic>
        <p:nvPicPr>
          <p:cNvPr id="9" name="Picture 8" descr="RR_acc.png">
            <a:extLst>
              <a:ext uri="{FF2B5EF4-FFF2-40B4-BE49-F238E27FC236}">
                <a16:creationId xmlns:a16="http://schemas.microsoft.com/office/drawing/2014/main" id="{3DDEA6AB-0C1B-6642-A620-B6C52EF471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3581" y="1817846"/>
            <a:ext cx="5660571" cy="2935213"/>
          </a:xfrm>
          <a:prstGeom prst="rect">
            <a:avLst/>
          </a:prstGeom>
        </p:spPr>
      </p:pic>
      <p:pic>
        <p:nvPicPr>
          <p:cNvPr id="11" name="Picture 10" descr="Screen Shot 2019-04-10 at 5.39.48 PM.png">
            <a:extLst>
              <a:ext uri="{FF2B5EF4-FFF2-40B4-BE49-F238E27FC236}">
                <a16:creationId xmlns:a16="http://schemas.microsoft.com/office/drawing/2014/main" id="{18ED8284-2ED5-8249-B318-DC911737C9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2" t="84094" r="37135" b="11695"/>
          <a:stretch/>
        </p:blipFill>
        <p:spPr>
          <a:xfrm>
            <a:off x="3220312" y="5964195"/>
            <a:ext cx="2703376" cy="7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06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Genomic</a:t>
            </a:r>
            <a:r>
              <a:rPr lang="en-US" dirty="0"/>
              <a:t> </a:t>
            </a:r>
            <a:r>
              <a:rPr lang="en-US" u="sng" dirty="0"/>
              <a:t>prediction</a:t>
            </a:r>
            <a:r>
              <a:rPr lang="en-US" dirty="0"/>
              <a:t> for temporal traits</a:t>
            </a:r>
          </a:p>
        </p:txBody>
      </p:sp>
      <p:pic>
        <p:nvPicPr>
          <p:cNvPr id="3" name="Picture 2" descr="PSA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24" y="1417638"/>
            <a:ext cx="5351953" cy="3206924"/>
          </a:xfrm>
          <a:prstGeom prst="rect">
            <a:avLst/>
          </a:prstGeom>
        </p:spPr>
      </p:pic>
      <p:pic>
        <p:nvPicPr>
          <p:cNvPr id="6" name="Picture 5" descr="MC_present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t="29065" r="36441" b="60212"/>
          <a:stretch/>
        </p:blipFill>
        <p:spPr>
          <a:xfrm>
            <a:off x="2311743" y="4348653"/>
            <a:ext cx="3104595" cy="869358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 flipV="1">
            <a:off x="3104595" y="4926933"/>
            <a:ext cx="388075" cy="44102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134409" y="5367961"/>
            <a:ext cx="59864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Can we predict daily genetic values for shoot biomass?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b="1" dirty="0">
                <a:solidFill>
                  <a:srgbClr val="FF0000"/>
                </a:solidFill>
              </a:rPr>
              <a:t>Is random regression (RR) better than the single time point (TP) approach?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(2018)</a:t>
            </a:r>
          </a:p>
        </p:txBody>
      </p:sp>
    </p:spTree>
    <p:extLst>
      <p:ext uri="{BB962C8B-B14F-4D97-AF65-F5344CB8AC3E}">
        <p14:creationId xmlns:p14="http://schemas.microsoft.com/office/powerpoint/2010/main" val="29561072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Genomic</a:t>
            </a:r>
            <a:r>
              <a:rPr lang="en-US" dirty="0"/>
              <a:t> </a:t>
            </a:r>
            <a:r>
              <a:rPr lang="en-US" u="sng" dirty="0"/>
              <a:t>prediction</a:t>
            </a:r>
            <a:r>
              <a:rPr lang="en-US" dirty="0"/>
              <a:t> for temporal traits</a:t>
            </a:r>
          </a:p>
        </p:txBody>
      </p:sp>
      <p:sp>
        <p:nvSpPr>
          <p:cNvPr id="4" name="Rectangle 3"/>
          <p:cNvSpPr/>
          <p:nvPr/>
        </p:nvSpPr>
        <p:spPr>
          <a:xfrm>
            <a:off x="1338230" y="2116466"/>
            <a:ext cx="6759425" cy="282649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5475818" y="1897983"/>
            <a:ext cx="2307762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597682" y="1897983"/>
            <a:ext cx="2362386" cy="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24351" y="1716571"/>
            <a:ext cx="6596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Time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917103" y="3673078"/>
            <a:ext cx="0" cy="1269881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917103" y="2116467"/>
            <a:ext cx="0" cy="1051390"/>
          </a:xfrm>
          <a:prstGeom prst="straightConnector1">
            <a:avLst/>
          </a:prstGeom>
          <a:ln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87184" y="32218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241402" y="171657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795995" y="1716571"/>
            <a:ext cx="4186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38230" y="2116467"/>
            <a:ext cx="3381937" cy="14096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720167" y="2118687"/>
            <a:ext cx="3381937" cy="14096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338230" y="3525892"/>
            <a:ext cx="3381937" cy="14096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720167" y="3528350"/>
            <a:ext cx="3381937" cy="1409663"/>
          </a:xfrm>
          <a:prstGeom prst="rect">
            <a:avLst/>
          </a:prstGeom>
          <a:noFill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338230" y="2130072"/>
            <a:ext cx="3381937" cy="1409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Train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338230" y="2130072"/>
            <a:ext cx="6759425" cy="1409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Train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338230" y="3525892"/>
            <a:ext cx="6759425" cy="140966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9050" cmpd="sng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Test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9163" y="5225143"/>
            <a:ext cx="72578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Split population into two halves (training and testing set)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Fit model using only information from training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Predict genetic values for testing set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Correlation between genetic values (</a:t>
            </a:r>
            <a:r>
              <a:rPr lang="en-US" i="1" dirty="0" err="1"/>
              <a:t>u</a:t>
            </a:r>
            <a:r>
              <a:rPr lang="en-US" i="1" baseline="-25000" dirty="0" err="1"/>
              <a:t>t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/>
              <a:t>and PSA at each time point</a:t>
            </a:r>
          </a:p>
        </p:txBody>
      </p:sp>
    </p:spTree>
    <p:extLst>
      <p:ext uri="{BB962C8B-B14F-4D97-AF65-F5344CB8AC3E}">
        <p14:creationId xmlns:p14="http://schemas.microsoft.com/office/powerpoint/2010/main" val="3698880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Genomic</a:t>
            </a:r>
            <a:r>
              <a:rPr lang="en-US" dirty="0"/>
              <a:t> </a:t>
            </a:r>
            <a:r>
              <a:rPr lang="en-US" u="sng" dirty="0"/>
              <a:t>prediction</a:t>
            </a:r>
            <a:r>
              <a:rPr lang="en-US" dirty="0"/>
              <a:t> for temporal traits</a:t>
            </a:r>
          </a:p>
        </p:txBody>
      </p:sp>
      <p:pic>
        <p:nvPicPr>
          <p:cNvPr id="4" name="Picture 3" descr="PredAcc_ScenA_PATH9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451273"/>
            <a:ext cx="6172200" cy="369842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90441" y="5494137"/>
            <a:ext cx="73402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12% higher prediction accuracy with RR compared to single time point (TP)</a:t>
            </a:r>
          </a:p>
          <a:p>
            <a:r>
              <a:rPr lang="en-US" b="1" dirty="0">
                <a:solidFill>
                  <a:srgbClr val="FF0000"/>
                </a:solidFill>
              </a:rPr>
              <a:t>approach 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800000"/>
                </a:solidFill>
              </a:rPr>
              <a:t>35% higher at day 8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(2018)</a:t>
            </a:r>
          </a:p>
        </p:txBody>
      </p:sp>
    </p:spTree>
    <p:extLst>
      <p:ext uri="{BB962C8B-B14F-4D97-AF65-F5344CB8AC3E}">
        <p14:creationId xmlns:p14="http://schemas.microsoft.com/office/powerpoint/2010/main" val="3603254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Conceptual basis of phenotyping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2916" cy="510098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“All ‘types’ of organisms, distinguishable by direct inspection or only by finer methods of measuring or description, may be characterized as ‘phenotypes’</a:t>
            </a:r>
            <a:r>
              <a:rPr lang="mr-IN" dirty="0"/>
              <a:t>…</a:t>
            </a:r>
            <a:r>
              <a:rPr lang="en-US" dirty="0"/>
              <a:t> </a:t>
            </a:r>
            <a:r>
              <a:rPr lang="en-US" b="1" dirty="0"/>
              <a:t>the description of the myriads of phenotypes as to </a:t>
            </a:r>
            <a:r>
              <a:rPr lang="en-US" b="1" u="sng" dirty="0"/>
              <a:t>forms, structures, sizes, colors and other characters</a:t>
            </a:r>
            <a:r>
              <a:rPr lang="en-US" b="1" dirty="0"/>
              <a:t> of the living organisms has been the chief aim of natural history</a:t>
            </a:r>
            <a:r>
              <a:rPr lang="en-US" dirty="0"/>
              <a:t>, −which was ever a science of essentially morphological-descriptive character….Hence we may adequately define this conception as a ‘phenotype-conception’ in opposition to the ‘genotype-conception’.”</a:t>
            </a:r>
          </a:p>
          <a:p>
            <a:pPr lvl="1"/>
            <a:r>
              <a:rPr lang="en-US" dirty="0"/>
              <a:t>Wilhelm </a:t>
            </a:r>
            <a:r>
              <a:rPr lang="en-US" dirty="0" err="1"/>
              <a:t>Johannsen</a:t>
            </a:r>
            <a:r>
              <a:rPr lang="en-US" dirty="0"/>
              <a:t>, 1911</a:t>
            </a:r>
          </a:p>
        </p:txBody>
      </p:sp>
      <p:pic>
        <p:nvPicPr>
          <p:cNvPr id="4" name="Picture 3" descr="Wilhelm_Johannsen_1857-1927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541" y="1600200"/>
            <a:ext cx="2992459" cy="4050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3191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Genomic</a:t>
            </a:r>
            <a:r>
              <a:rPr lang="en-US" dirty="0"/>
              <a:t> </a:t>
            </a:r>
            <a:r>
              <a:rPr lang="en-US" u="sng" dirty="0"/>
              <a:t>prediction</a:t>
            </a:r>
            <a:r>
              <a:rPr lang="en-US" dirty="0"/>
              <a:t> for temporal traits</a:t>
            </a:r>
          </a:p>
        </p:txBody>
      </p:sp>
      <p:pic>
        <p:nvPicPr>
          <p:cNvPr id="4" name="Picture 3" descr="PredAcc_ScenA_PATH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414987"/>
            <a:ext cx="6172200" cy="3698422"/>
          </a:xfrm>
          <a:prstGeom prst="rect">
            <a:avLst/>
          </a:prstGeom>
        </p:spPr>
      </p:pic>
      <p:pic>
        <p:nvPicPr>
          <p:cNvPr id="5" name="Picture 4" descr="MC_present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t="29065" r="36441" b="60212"/>
          <a:stretch/>
        </p:blipFill>
        <p:spPr>
          <a:xfrm>
            <a:off x="3037458" y="5077123"/>
            <a:ext cx="3104595" cy="8693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20474" y="5946481"/>
            <a:ext cx="1874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Closer to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“true” values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813752" y="5598966"/>
            <a:ext cx="388075" cy="44102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(2018)</a:t>
            </a:r>
          </a:p>
        </p:txBody>
      </p:sp>
    </p:spTree>
    <p:extLst>
      <p:ext uri="{BB962C8B-B14F-4D97-AF65-F5344CB8AC3E}">
        <p14:creationId xmlns:p14="http://schemas.microsoft.com/office/powerpoint/2010/main" val="2020244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u="sng" dirty="0"/>
              <a:t>Genomic</a:t>
            </a:r>
            <a:r>
              <a:rPr lang="en-US" dirty="0"/>
              <a:t> </a:t>
            </a:r>
            <a:r>
              <a:rPr lang="en-US" u="sng" dirty="0"/>
              <a:t>prediction</a:t>
            </a:r>
            <a:r>
              <a:rPr lang="en-US" dirty="0"/>
              <a:t> for temporal traits</a:t>
            </a:r>
          </a:p>
        </p:txBody>
      </p:sp>
      <p:pic>
        <p:nvPicPr>
          <p:cNvPr id="4" name="Picture 3" descr="PredAcc_ScenA_PATH9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414987"/>
            <a:ext cx="6172200" cy="3698422"/>
          </a:xfrm>
          <a:prstGeom prst="rect">
            <a:avLst/>
          </a:prstGeom>
        </p:spPr>
      </p:pic>
      <p:pic>
        <p:nvPicPr>
          <p:cNvPr id="5" name="Picture 4" descr="MC_presentation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43" t="29065" r="36441" b="60212"/>
          <a:stretch/>
        </p:blipFill>
        <p:spPr>
          <a:xfrm>
            <a:off x="3037458" y="5077123"/>
            <a:ext cx="3104595" cy="8693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20474" y="5946481"/>
            <a:ext cx="18742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Closer to </a:t>
            </a:r>
          </a:p>
          <a:p>
            <a:pPr algn="ctr"/>
            <a:r>
              <a:rPr lang="en-US" sz="2400" b="1" dirty="0">
                <a:solidFill>
                  <a:srgbClr val="FF0000"/>
                </a:solidFill>
              </a:rPr>
              <a:t>“true” values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813752" y="5598966"/>
            <a:ext cx="388075" cy="44102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079555" y="6007283"/>
            <a:ext cx="2575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What are the QTL?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 flipV="1">
            <a:off x="5430160" y="5598966"/>
            <a:ext cx="323818" cy="44102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(2018)</a:t>
            </a:r>
          </a:p>
        </p:txBody>
      </p:sp>
    </p:spTree>
    <p:extLst>
      <p:ext uri="{BB962C8B-B14F-4D97-AF65-F5344CB8AC3E}">
        <p14:creationId xmlns:p14="http://schemas.microsoft.com/office/powerpoint/2010/main" val="27707464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Leveraging RR models to study temporal traits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D0E5FE-27FC-AB4D-8F01-A880544CF18B}"/>
              </a:ext>
            </a:extLst>
          </p:cNvPr>
          <p:cNvSpPr txBox="1">
            <a:spLocks/>
          </p:cNvSpPr>
          <p:nvPr/>
        </p:nvSpPr>
        <p:spPr>
          <a:xfrm>
            <a:off x="457200" y="1933671"/>
            <a:ext cx="8229600" cy="1284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Goal(s) </a:t>
            </a:r>
            <a:r>
              <a:rPr lang="en-US" sz="2400" dirty="0">
                <a:solidFill>
                  <a:srgbClr val="FF0000"/>
                </a:solidFill>
              </a:rPr>
              <a:t>	(1) Estimate SNP effects at </a:t>
            </a:r>
            <a:r>
              <a:rPr lang="en-US" sz="2400" u="sng" dirty="0">
                <a:solidFill>
                  <a:srgbClr val="FF0000"/>
                </a:solidFill>
              </a:rPr>
              <a:t>each time point </a:t>
            </a:r>
            <a:r>
              <a:rPr lang="en-US" sz="2400" dirty="0">
                <a:solidFill>
                  <a:srgbClr val="FF0000"/>
                </a:solidFill>
              </a:rPr>
              <a:t>from 					GEBVs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	(2) Define test statistic to calculate exact p-values</a:t>
            </a:r>
          </a:p>
        </p:txBody>
      </p:sp>
    </p:spTree>
    <p:extLst>
      <p:ext uri="{BB962C8B-B14F-4D97-AF65-F5344CB8AC3E}">
        <p14:creationId xmlns:p14="http://schemas.microsoft.com/office/powerpoint/2010/main" val="41674078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Leveraging RR models to study temporal traits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D0E5FE-27FC-AB4D-8F01-A880544CF18B}"/>
              </a:ext>
            </a:extLst>
          </p:cNvPr>
          <p:cNvSpPr txBox="1">
            <a:spLocks/>
          </p:cNvSpPr>
          <p:nvPr/>
        </p:nvSpPr>
        <p:spPr>
          <a:xfrm>
            <a:off x="457200" y="1933671"/>
            <a:ext cx="8229600" cy="1284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Goal(s) </a:t>
            </a:r>
            <a:r>
              <a:rPr lang="en-US" sz="2400" dirty="0">
                <a:solidFill>
                  <a:srgbClr val="FF0000"/>
                </a:solidFill>
              </a:rPr>
              <a:t>	(1) </a:t>
            </a:r>
            <a:r>
              <a:rPr lang="en-US" sz="2400" b="1" dirty="0">
                <a:solidFill>
                  <a:srgbClr val="FF0000"/>
                </a:solidFill>
              </a:rPr>
              <a:t>Estimate SNP effects at </a:t>
            </a:r>
            <a:r>
              <a:rPr lang="en-US" sz="2400" b="1" u="sng" dirty="0">
                <a:solidFill>
                  <a:srgbClr val="FF0000"/>
                </a:solidFill>
              </a:rPr>
              <a:t>each time point </a:t>
            </a:r>
            <a:r>
              <a:rPr lang="en-US" sz="2400" b="1" dirty="0">
                <a:solidFill>
                  <a:srgbClr val="FF0000"/>
                </a:solidFill>
              </a:rPr>
              <a:t>from 					GEBVs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	(2) Define test statistic to calculate exact p-values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666067F-B6E8-4E4A-A731-81E604D92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69621"/>
            <a:ext cx="8229600" cy="558064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Solve for SNP effects</a:t>
            </a:r>
          </a:p>
        </p:txBody>
      </p:sp>
      <p:pic>
        <p:nvPicPr>
          <p:cNvPr id="11" name="Picture 10" descr="Leveraging_breeding_values_obtained_from_random_regression_models_for_genetic_inference_of_longitudinal_traits.png">
            <a:extLst>
              <a:ext uri="{FF2B5EF4-FFF2-40B4-BE49-F238E27FC236}">
                <a16:creationId xmlns:a16="http://schemas.microsoft.com/office/drawing/2014/main" id="{1AABE76E-1CC4-ED47-8AA4-F9B3DF913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7" t="26984" r="31855" b="67990"/>
          <a:stretch/>
        </p:blipFill>
        <p:spPr>
          <a:xfrm>
            <a:off x="4295712" y="3187058"/>
            <a:ext cx="3936995" cy="74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51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Leveraging RR models to study temporal traits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D0E5FE-27FC-AB4D-8F01-A880544CF18B}"/>
              </a:ext>
            </a:extLst>
          </p:cNvPr>
          <p:cNvSpPr txBox="1">
            <a:spLocks/>
          </p:cNvSpPr>
          <p:nvPr/>
        </p:nvSpPr>
        <p:spPr>
          <a:xfrm>
            <a:off x="457200" y="1933671"/>
            <a:ext cx="8229600" cy="1284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Goal(s) </a:t>
            </a:r>
            <a:r>
              <a:rPr lang="en-US" sz="2400" dirty="0">
                <a:solidFill>
                  <a:srgbClr val="FF0000"/>
                </a:solidFill>
              </a:rPr>
              <a:t>	(1) Estimate SNP effects at </a:t>
            </a:r>
            <a:r>
              <a:rPr lang="en-US" sz="2400" u="sng" dirty="0">
                <a:solidFill>
                  <a:srgbClr val="FF0000"/>
                </a:solidFill>
              </a:rPr>
              <a:t>each time point </a:t>
            </a:r>
            <a:r>
              <a:rPr lang="en-US" sz="2400" dirty="0">
                <a:solidFill>
                  <a:srgbClr val="FF0000"/>
                </a:solidFill>
              </a:rPr>
              <a:t>from 					GEBVs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	(2) </a:t>
            </a:r>
            <a:r>
              <a:rPr lang="en-US" sz="2400" b="1" dirty="0">
                <a:solidFill>
                  <a:srgbClr val="FF0000"/>
                </a:solidFill>
              </a:rPr>
              <a:t>Define test statistic to calculate exact p-values</a:t>
            </a:r>
          </a:p>
        </p:txBody>
      </p:sp>
      <p:pic>
        <p:nvPicPr>
          <p:cNvPr id="13" name="Picture 12" descr="RR3.png">
            <a:extLst>
              <a:ext uri="{FF2B5EF4-FFF2-40B4-BE49-F238E27FC236}">
                <a16:creationId xmlns:a16="http://schemas.microsoft.com/office/drawing/2014/main" id="{C0A2ABBA-8C20-A34B-AB9D-0FBC60443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7" t="76983" r="41254" b="15610"/>
          <a:stretch/>
        </p:blipFill>
        <p:spPr>
          <a:xfrm>
            <a:off x="3332406" y="3429000"/>
            <a:ext cx="1968500" cy="10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583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Leveraging RR models to study temporal traits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D0E5FE-27FC-AB4D-8F01-A880544CF18B}"/>
              </a:ext>
            </a:extLst>
          </p:cNvPr>
          <p:cNvSpPr txBox="1">
            <a:spLocks/>
          </p:cNvSpPr>
          <p:nvPr/>
        </p:nvSpPr>
        <p:spPr>
          <a:xfrm>
            <a:off x="457200" y="1933671"/>
            <a:ext cx="8229600" cy="1284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Goal(s) </a:t>
            </a:r>
            <a:r>
              <a:rPr lang="en-US" sz="2400" dirty="0">
                <a:solidFill>
                  <a:srgbClr val="FF0000"/>
                </a:solidFill>
              </a:rPr>
              <a:t>	(1) Estimate SNP effects at </a:t>
            </a:r>
            <a:r>
              <a:rPr lang="en-US" sz="2400" u="sng" dirty="0">
                <a:solidFill>
                  <a:srgbClr val="FF0000"/>
                </a:solidFill>
              </a:rPr>
              <a:t>each time point </a:t>
            </a:r>
            <a:r>
              <a:rPr lang="en-US" sz="2400" dirty="0">
                <a:solidFill>
                  <a:srgbClr val="FF0000"/>
                </a:solidFill>
              </a:rPr>
              <a:t>from 					GEBVs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	(2) </a:t>
            </a:r>
            <a:r>
              <a:rPr lang="en-US" sz="2400" b="1" dirty="0">
                <a:solidFill>
                  <a:srgbClr val="FF0000"/>
                </a:solidFill>
              </a:rPr>
              <a:t>Define test statistic to calculate exact p-values</a:t>
            </a:r>
          </a:p>
        </p:txBody>
      </p:sp>
      <p:pic>
        <p:nvPicPr>
          <p:cNvPr id="13" name="Picture 12" descr="RR3.png">
            <a:extLst>
              <a:ext uri="{FF2B5EF4-FFF2-40B4-BE49-F238E27FC236}">
                <a16:creationId xmlns:a16="http://schemas.microsoft.com/office/drawing/2014/main" id="{C0A2ABBA-8C20-A34B-AB9D-0FBC60443F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57" t="76983" r="41254" b="15610"/>
          <a:stretch/>
        </p:blipFill>
        <p:spPr>
          <a:xfrm>
            <a:off x="3332406" y="3429000"/>
            <a:ext cx="1968500" cy="109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5029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Leveraging RR models to study temporal traits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D0E5FE-27FC-AB4D-8F01-A880544CF18B}"/>
              </a:ext>
            </a:extLst>
          </p:cNvPr>
          <p:cNvSpPr txBox="1">
            <a:spLocks/>
          </p:cNvSpPr>
          <p:nvPr/>
        </p:nvSpPr>
        <p:spPr>
          <a:xfrm>
            <a:off x="457200" y="1933671"/>
            <a:ext cx="8229600" cy="1284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Goal(s) </a:t>
            </a:r>
            <a:r>
              <a:rPr lang="en-US" sz="2400" dirty="0">
                <a:solidFill>
                  <a:srgbClr val="FF0000"/>
                </a:solidFill>
              </a:rPr>
              <a:t>	(1) Estimate SNP effects at </a:t>
            </a:r>
            <a:r>
              <a:rPr lang="en-US" sz="2400" u="sng" dirty="0">
                <a:solidFill>
                  <a:srgbClr val="FF0000"/>
                </a:solidFill>
              </a:rPr>
              <a:t>each time point </a:t>
            </a:r>
            <a:r>
              <a:rPr lang="en-US" sz="2400" dirty="0">
                <a:solidFill>
                  <a:srgbClr val="FF0000"/>
                </a:solidFill>
              </a:rPr>
              <a:t>from 					GEBVs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	(2) </a:t>
            </a:r>
            <a:r>
              <a:rPr lang="en-US" sz="2400" b="1" dirty="0">
                <a:solidFill>
                  <a:srgbClr val="FF0000"/>
                </a:solidFill>
              </a:rPr>
              <a:t>Define test statistic to calculate exact p-values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3503D-FDFC-E047-AA7A-291D7DFBF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7" t="52882" r="34416" b="31949"/>
          <a:stretch/>
        </p:blipFill>
        <p:spPr>
          <a:xfrm>
            <a:off x="3007459" y="4441216"/>
            <a:ext cx="3488726" cy="1455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08F196-6F9C-484E-84D6-DE210E2E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7" t="33013" r="34416" b="56731"/>
          <a:stretch/>
        </p:blipFill>
        <p:spPr>
          <a:xfrm>
            <a:off x="3007459" y="3362220"/>
            <a:ext cx="3488726" cy="983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AE9C2-F593-B248-943F-09A1D5E81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7" t="81199" r="34416" b="12338"/>
          <a:stretch/>
        </p:blipFill>
        <p:spPr>
          <a:xfrm>
            <a:off x="2639325" y="5955888"/>
            <a:ext cx="3488727" cy="62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859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Mixed model equation for single time point (TP) approach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3AE9C2-F593-B248-943F-09A1D5E81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7" t="81199" r="34416" b="12338"/>
          <a:stretch/>
        </p:blipFill>
        <p:spPr>
          <a:xfrm>
            <a:off x="2827635" y="5046009"/>
            <a:ext cx="3488727" cy="620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735C6-62C9-8C49-9744-B0A64A9DC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98" t="32457" r="42857" b="62207"/>
          <a:stretch/>
        </p:blipFill>
        <p:spPr>
          <a:xfrm>
            <a:off x="2967417" y="2162309"/>
            <a:ext cx="3209164" cy="7356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9F44373-43B4-0849-B68C-7B60117EB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48" y="3199263"/>
            <a:ext cx="56515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011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Mixed model equation for single time point (TP) approach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3AE9C2-F593-B248-943F-09A1D5E81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7" t="81199" r="34416" b="12338"/>
          <a:stretch/>
        </p:blipFill>
        <p:spPr>
          <a:xfrm>
            <a:off x="2827635" y="5046009"/>
            <a:ext cx="3488727" cy="620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735C6-62C9-8C49-9744-B0A64A9DC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98" t="32457" r="42857" b="62207"/>
          <a:stretch/>
        </p:blipFill>
        <p:spPr>
          <a:xfrm>
            <a:off x="2967417" y="2162309"/>
            <a:ext cx="3209164" cy="73568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D1AB04E-690D-D245-95FC-9A44CD7FC4A9}"/>
              </a:ext>
            </a:extLst>
          </p:cNvPr>
          <p:cNvCxnSpPr/>
          <p:nvPr/>
        </p:nvCxnSpPr>
        <p:spPr>
          <a:xfrm flipV="1">
            <a:off x="2967417" y="5486400"/>
            <a:ext cx="702058" cy="415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C49204F-920B-4A43-A8E7-4A61957EEFFE}"/>
              </a:ext>
            </a:extLst>
          </p:cNvPr>
          <p:cNvSpPr txBox="1"/>
          <p:nvPr/>
        </p:nvSpPr>
        <p:spPr>
          <a:xfrm>
            <a:off x="665018" y="6080166"/>
            <a:ext cx="371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Variance of GEBVs at each time point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701FDD-0B9B-EA4B-A2F7-6F74638302B9}"/>
              </a:ext>
            </a:extLst>
          </p:cNvPr>
          <p:cNvCxnSpPr>
            <a:cxnSpLocks/>
          </p:cNvCxnSpPr>
          <p:nvPr/>
        </p:nvCxnSpPr>
        <p:spPr>
          <a:xfrm flipH="1" flipV="1">
            <a:off x="5237017" y="5486400"/>
            <a:ext cx="702058" cy="415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C5069E1-1351-8B4E-9945-84B150C3D091}"/>
              </a:ext>
            </a:extLst>
          </p:cNvPr>
          <p:cNvSpPr txBox="1"/>
          <p:nvPr/>
        </p:nvSpPr>
        <p:spPr>
          <a:xfrm>
            <a:off x="5636960" y="597309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 x q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C7958C-8366-D248-9B03-E59C01274D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248" y="3199263"/>
            <a:ext cx="56515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44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Mixed model equation for random regression (RR) approach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3AE9C2-F593-B248-943F-09A1D5E81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7" t="81199" r="34416" b="12338"/>
          <a:stretch/>
        </p:blipFill>
        <p:spPr>
          <a:xfrm>
            <a:off x="2827635" y="5046009"/>
            <a:ext cx="3488727" cy="620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735C6-62C9-8C49-9744-B0A64A9DC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98" t="32457" r="42857" b="62207"/>
          <a:stretch/>
        </p:blipFill>
        <p:spPr>
          <a:xfrm>
            <a:off x="2967417" y="2162309"/>
            <a:ext cx="3209164" cy="735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9B2D7-5C0A-4140-80FB-DE1D739C3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37" t="37127" r="25195" b="50000"/>
          <a:stretch/>
        </p:blipFill>
        <p:spPr>
          <a:xfrm>
            <a:off x="1076920" y="3212301"/>
            <a:ext cx="7134867" cy="139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11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Classical phenotyping approaches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35879" y="1264648"/>
            <a:ext cx="3909738" cy="3271512"/>
            <a:chOff x="135879" y="1264648"/>
            <a:chExt cx="3909738" cy="3271512"/>
          </a:xfrm>
        </p:grpSpPr>
        <p:pic>
          <p:nvPicPr>
            <p:cNvPr id="5" name="Picture 4" descr="PBIhistory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879" y="1264648"/>
              <a:ext cx="3909738" cy="262142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34426" y="3889829"/>
              <a:ext cx="2597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Plot level:</a:t>
              </a:r>
              <a:r>
                <a:rPr lang="en-US" dirty="0"/>
                <a:t> Flowering time</a:t>
              </a:r>
            </a:p>
            <a:p>
              <a:r>
                <a:rPr lang="en-US" dirty="0"/>
                <a:t>(days to 50% </a:t>
              </a:r>
              <a:r>
                <a:rPr lang="en-US" dirty="0" err="1"/>
                <a:t>anthesis</a:t>
              </a:r>
              <a:r>
                <a:rPr lang="en-US" dirty="0"/>
                <a:t>)</a:t>
              </a: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903146" y="1607365"/>
            <a:ext cx="3192622" cy="5111422"/>
            <a:chOff x="3331561" y="1652346"/>
            <a:chExt cx="3192622" cy="5111422"/>
          </a:xfrm>
        </p:grpSpPr>
        <p:grpSp>
          <p:nvGrpSpPr>
            <p:cNvPr id="10" name="Group 9"/>
            <p:cNvGrpSpPr/>
            <p:nvPr/>
          </p:nvGrpSpPr>
          <p:grpSpPr>
            <a:xfrm>
              <a:off x="3331561" y="1652346"/>
              <a:ext cx="3192622" cy="4203391"/>
              <a:chOff x="3730984" y="1652346"/>
              <a:chExt cx="3192622" cy="4203391"/>
            </a:xfrm>
          </p:grpSpPr>
          <p:pic>
            <p:nvPicPr>
              <p:cNvPr id="9" name="Picture 8" descr="d82jd9dj.jpg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8763"/>
              <a:stretch/>
            </p:blipFill>
            <p:spPr>
              <a:xfrm>
                <a:off x="3730984" y="1652346"/>
                <a:ext cx="3162610" cy="4203391"/>
              </a:xfrm>
              <a:prstGeom prst="rect">
                <a:avLst/>
              </a:prstGeom>
            </p:spPr>
          </p:pic>
          <p:sp>
            <p:nvSpPr>
              <p:cNvPr id="7" name="Rectangle 6"/>
              <p:cNvSpPr/>
              <p:nvPr/>
            </p:nvSpPr>
            <p:spPr>
              <a:xfrm>
                <a:off x="5097465" y="5624994"/>
                <a:ext cx="1826141" cy="21544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800" b="1" dirty="0">
                    <a:solidFill>
                      <a:schemeClr val="bg1"/>
                    </a:solidFill>
                  </a:rPr>
                  <a:t>https://</a:t>
                </a:r>
                <a:r>
                  <a:rPr lang="en-US" sz="800" b="1" dirty="0" err="1">
                    <a:solidFill>
                      <a:schemeClr val="bg1"/>
                    </a:solidFill>
                  </a:rPr>
                  <a:t>www.integratedbreeding.net</a:t>
                </a:r>
                <a:r>
                  <a:rPr lang="en-US" sz="800" b="1" dirty="0">
                    <a:solidFill>
                      <a:schemeClr val="bg1"/>
                    </a:solidFill>
                  </a:rPr>
                  <a:t>/</a:t>
                </a: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3868830" y="5840438"/>
              <a:ext cx="208408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Plant level:</a:t>
              </a:r>
              <a:r>
                <a:rPr lang="en-US" dirty="0"/>
                <a:t> Height, plant architecture, etc.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69147" y="1417638"/>
            <a:ext cx="3774853" cy="5229913"/>
            <a:chOff x="5369147" y="1417638"/>
            <a:chExt cx="3774853" cy="5229913"/>
          </a:xfrm>
        </p:grpSpPr>
        <p:pic>
          <p:nvPicPr>
            <p:cNvPr id="13" name="Picture 12" descr="1.cover-source.jpg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9" t="19507" r="8078" b="9709"/>
            <a:stretch/>
          </p:blipFill>
          <p:spPr>
            <a:xfrm>
              <a:off x="5369147" y="1417638"/>
              <a:ext cx="3121315" cy="3521048"/>
            </a:xfrm>
            <a:prstGeom prst="rect">
              <a:avLst/>
            </a:prstGeom>
          </p:spPr>
        </p:pic>
        <p:pic>
          <p:nvPicPr>
            <p:cNvPr id="14" name="Picture 13" descr="6400-40_grapevine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3451" y="3457487"/>
              <a:ext cx="2105739" cy="2543733"/>
            </a:xfrm>
            <a:prstGeom prst="rect">
              <a:avLst/>
            </a:prstGeom>
            <a:ln w="28575" cmpd="sng">
              <a:solidFill>
                <a:schemeClr val="bg1"/>
              </a:solidFill>
            </a:ln>
          </p:spPr>
        </p:pic>
        <p:sp>
          <p:nvSpPr>
            <p:cNvPr id="15" name="TextBox 14"/>
            <p:cNvSpPr txBox="1"/>
            <p:nvPr/>
          </p:nvSpPr>
          <p:spPr>
            <a:xfrm>
              <a:off x="6392817" y="6001220"/>
              <a:ext cx="27511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Organ level:</a:t>
              </a:r>
              <a:r>
                <a:rPr lang="en-US" dirty="0"/>
                <a:t> Leaf shape, photosynthesis</a:t>
              </a:r>
            </a:p>
          </p:txBody>
        </p:sp>
      </p:grpSp>
      <p:sp>
        <p:nvSpPr>
          <p:cNvPr id="17" name="Rectangle 16"/>
          <p:cNvSpPr/>
          <p:nvPr/>
        </p:nvSpPr>
        <p:spPr>
          <a:xfrm>
            <a:off x="6372773" y="1202194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http://</a:t>
            </a:r>
            <a:r>
              <a:rPr lang="en-US" sz="800" dirty="0" err="1"/>
              <a:t>www.plantphysiol.org</a:t>
            </a:r>
            <a:r>
              <a:rPr lang="en-US" sz="800" dirty="0"/>
              <a:t>/content/164/1/173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774998" y="5785776"/>
            <a:ext cx="113299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800" b="1" dirty="0">
                <a:solidFill>
                  <a:schemeClr val="bg1"/>
                </a:solidFill>
              </a:rPr>
              <a:t>http://</a:t>
            </a:r>
            <a:r>
              <a:rPr lang="en-US" sz="800" b="1" dirty="0" err="1">
                <a:solidFill>
                  <a:schemeClr val="bg1"/>
                </a:solidFill>
              </a:rPr>
              <a:t>www.licor.com</a:t>
            </a:r>
            <a:endParaRPr lang="en-US" sz="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60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Mixed model equation for random regression (RR) approach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3AE9C2-F593-B248-943F-09A1D5E81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7" t="81199" r="34416" b="12338"/>
          <a:stretch/>
        </p:blipFill>
        <p:spPr>
          <a:xfrm>
            <a:off x="2827635" y="5046009"/>
            <a:ext cx="3488727" cy="6200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A735C6-62C9-8C49-9744-B0A64A9DC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98" t="32457" r="42857" b="62207"/>
          <a:stretch/>
        </p:blipFill>
        <p:spPr>
          <a:xfrm>
            <a:off x="2967417" y="2162309"/>
            <a:ext cx="3209164" cy="735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E9B2D7-5C0A-4140-80FB-DE1D739C3C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37" t="37127" r="25195" b="50000"/>
          <a:stretch/>
        </p:blipFill>
        <p:spPr>
          <a:xfrm>
            <a:off x="1076920" y="3212301"/>
            <a:ext cx="7134867" cy="139435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7CFE077-6A70-3647-B603-758097D6FC77}"/>
              </a:ext>
            </a:extLst>
          </p:cNvPr>
          <p:cNvCxnSpPr/>
          <p:nvPr/>
        </p:nvCxnSpPr>
        <p:spPr>
          <a:xfrm flipV="1">
            <a:off x="2967417" y="5486400"/>
            <a:ext cx="702058" cy="415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8857563-F66B-4D46-962F-1B22523C4955}"/>
              </a:ext>
            </a:extLst>
          </p:cNvPr>
          <p:cNvSpPr txBox="1"/>
          <p:nvPr/>
        </p:nvSpPr>
        <p:spPr>
          <a:xfrm>
            <a:off x="665018" y="6080166"/>
            <a:ext cx="3734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Variance of GEBVs for RR coefficients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B36EA48-9CF5-C546-BAFE-CB529655CC69}"/>
              </a:ext>
            </a:extLst>
          </p:cNvPr>
          <p:cNvCxnSpPr>
            <a:cxnSpLocks/>
          </p:cNvCxnSpPr>
          <p:nvPr/>
        </p:nvCxnSpPr>
        <p:spPr>
          <a:xfrm flipH="1" flipV="1">
            <a:off x="5237017" y="5486400"/>
            <a:ext cx="702058" cy="41563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C3DE3FC-4415-344B-B5EE-BF0505973317}"/>
              </a:ext>
            </a:extLst>
          </p:cNvPr>
          <p:cNvSpPr txBox="1"/>
          <p:nvPr/>
        </p:nvSpPr>
        <p:spPr>
          <a:xfrm>
            <a:off x="5373856" y="5973095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q*k x q*k</a:t>
            </a:r>
          </a:p>
        </p:txBody>
      </p:sp>
    </p:spTree>
    <p:extLst>
      <p:ext uri="{BB962C8B-B14F-4D97-AF65-F5344CB8AC3E}">
        <p14:creationId xmlns:p14="http://schemas.microsoft.com/office/powerpoint/2010/main" val="9363034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Mixed model equation for random regression (RR)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0B2C44-5AD4-AB43-85D7-A1429CA7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828799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Need to convert variance for GEBVs for RR coefficients to variance of GEBVs at each time point</a:t>
            </a:r>
          </a:p>
          <a:p>
            <a:r>
              <a:rPr lang="en-US" dirty="0"/>
              <a:t>To calculate GEBVs at each time point from RR-GEBVs: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  <p:pic>
        <p:nvPicPr>
          <p:cNvPr id="11" name="Picture 10" descr="MC_presentation.png">
            <a:extLst>
              <a:ext uri="{FF2B5EF4-FFF2-40B4-BE49-F238E27FC236}">
                <a16:creationId xmlns:a16="http://schemas.microsoft.com/office/drawing/2014/main" id="{6DE7F6B6-8D7C-D642-9CD5-AD934906D0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05" t="40022" r="24769" b="38972"/>
          <a:stretch/>
        </p:blipFill>
        <p:spPr>
          <a:xfrm>
            <a:off x="805421" y="2915292"/>
            <a:ext cx="4323991" cy="13836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CDED5A-3BAA-E846-9B2F-16799B9740BF}"/>
              </a:ext>
            </a:extLst>
          </p:cNvPr>
          <p:cNvSpPr txBox="1"/>
          <p:nvPr/>
        </p:nvSpPr>
        <p:spPr>
          <a:xfrm>
            <a:off x="5601317" y="2931516"/>
            <a:ext cx="32983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 err="1"/>
              <a:t>Φ</a:t>
            </a:r>
            <a:r>
              <a:rPr lang="en-US" b="1" dirty="0"/>
              <a:t>: </a:t>
            </a:r>
            <a:r>
              <a:rPr lang="en-US" dirty="0"/>
              <a:t>Matrix of polynomials (t x k = 20 x 3)</a:t>
            </a:r>
            <a:endParaRPr lang="en-US" b="1" dirty="0"/>
          </a:p>
          <a:p>
            <a:pPr marL="285750" indent="-285750">
              <a:buFont typeface="Arial"/>
              <a:buChar char="•"/>
            </a:pPr>
            <a:r>
              <a:rPr lang="en-US" b="1" dirty="0"/>
              <a:t>K:</a:t>
            </a:r>
            <a:r>
              <a:rPr lang="en-US" dirty="0"/>
              <a:t> Matrix of polynomial coefficients (k x k = 3 x 3)</a:t>
            </a:r>
          </a:p>
        </p:txBody>
      </p:sp>
    </p:spTree>
    <p:extLst>
      <p:ext uri="{BB962C8B-B14F-4D97-AF65-F5344CB8AC3E}">
        <p14:creationId xmlns:p14="http://schemas.microsoft.com/office/powerpoint/2010/main" val="36590484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Mixed model equation for random regression (RR) approach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B2C44-5AD4-AB43-85D7-A1429CA79E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1"/>
                <a:ext cx="8229600" cy="2449285"/>
              </a:xfrm>
            </p:spPr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Define block diagonal matrix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endParaRPr lang="en-US" dirty="0"/>
              </a:p>
              <a:p>
                <a:pPr marL="914400" lvl="1" indent="-514350"/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l-G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⊗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𝐼</m:t>
                    </m:r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Calculate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at each time point</a:t>
                </a:r>
              </a:p>
              <a:p>
                <a:pPr marL="914400" lvl="1" indent="-514350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B0B2C44-5AD4-AB43-85D7-A1429CA79E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1"/>
                <a:ext cx="8229600" cy="2449285"/>
              </a:xfrm>
              <a:blipFill>
                <a:blip r:embed="rId2"/>
                <a:stretch>
                  <a:fillRect l="-2006" t="-30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</p:spTree>
    <p:extLst>
      <p:ext uri="{BB962C8B-B14F-4D97-AF65-F5344CB8AC3E}">
        <p14:creationId xmlns:p14="http://schemas.microsoft.com/office/powerpoint/2010/main" val="4176922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Leveraging RR models to study temporal traits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4D0E5FE-27FC-AB4D-8F01-A880544CF18B}"/>
              </a:ext>
            </a:extLst>
          </p:cNvPr>
          <p:cNvSpPr txBox="1">
            <a:spLocks/>
          </p:cNvSpPr>
          <p:nvPr/>
        </p:nvSpPr>
        <p:spPr>
          <a:xfrm>
            <a:off x="457200" y="1933671"/>
            <a:ext cx="8229600" cy="1284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b="1" dirty="0">
                <a:solidFill>
                  <a:srgbClr val="FF0000"/>
                </a:solidFill>
              </a:rPr>
              <a:t>Goal(s) </a:t>
            </a:r>
            <a:r>
              <a:rPr lang="en-US" sz="2400" dirty="0">
                <a:solidFill>
                  <a:srgbClr val="FF0000"/>
                </a:solidFill>
              </a:rPr>
              <a:t>	(1) Estimate SNP effects at </a:t>
            </a:r>
            <a:r>
              <a:rPr lang="en-US" sz="2400" u="sng" dirty="0">
                <a:solidFill>
                  <a:srgbClr val="FF0000"/>
                </a:solidFill>
              </a:rPr>
              <a:t>each time point </a:t>
            </a:r>
            <a:r>
              <a:rPr lang="en-US" sz="2400" dirty="0">
                <a:solidFill>
                  <a:srgbClr val="FF0000"/>
                </a:solidFill>
              </a:rPr>
              <a:t>from 					GEBVs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FF0000"/>
                </a:solidFill>
              </a:rPr>
              <a:t>			(2) </a:t>
            </a:r>
            <a:r>
              <a:rPr lang="en-US" sz="2400" b="1" dirty="0">
                <a:solidFill>
                  <a:srgbClr val="FF0000"/>
                </a:solidFill>
              </a:rPr>
              <a:t>Define test statistic to calculate exact p-values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93503D-FDFC-E047-AA7A-291D7DFBFF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7" t="52882" r="34416" b="31949"/>
          <a:stretch/>
        </p:blipFill>
        <p:spPr>
          <a:xfrm>
            <a:off x="3007459" y="4441216"/>
            <a:ext cx="3488726" cy="14552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08F196-6F9C-484E-84D6-DE210E2E27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7" t="33013" r="34416" b="56731"/>
          <a:stretch/>
        </p:blipFill>
        <p:spPr>
          <a:xfrm>
            <a:off x="3007459" y="3362220"/>
            <a:ext cx="3488726" cy="9839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3AE9C2-F593-B248-943F-09A1D5E816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857" t="81199" r="34416" b="12338"/>
          <a:stretch/>
        </p:blipFill>
        <p:spPr>
          <a:xfrm>
            <a:off x="2639325" y="5754013"/>
            <a:ext cx="3488727" cy="620012"/>
          </a:xfrm>
          <a:prstGeom prst="rect">
            <a:avLst/>
          </a:prstGeom>
        </p:spPr>
      </p:pic>
      <p:pic>
        <p:nvPicPr>
          <p:cNvPr id="11" name="Picture 10" descr="RR4.png">
            <a:extLst>
              <a:ext uri="{FF2B5EF4-FFF2-40B4-BE49-F238E27FC236}">
                <a16:creationId xmlns:a16="http://schemas.microsoft.com/office/drawing/2014/main" id="{68FA2D8B-E718-D240-BFB6-A49E5AA17E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7" t="20671" r="33567" b="76667"/>
          <a:stretch/>
        </p:blipFill>
        <p:spPr>
          <a:xfrm>
            <a:off x="2315879" y="6369878"/>
            <a:ext cx="4073431" cy="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415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Leveraging RR models to study temporal traits</a:t>
            </a:r>
          </a:p>
        </p:txBody>
      </p:sp>
      <p:pic>
        <p:nvPicPr>
          <p:cNvPr id="2" name="Picture 1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473" b="32805"/>
          <a:stretch/>
        </p:blipFill>
        <p:spPr>
          <a:xfrm>
            <a:off x="4744357" y="1266839"/>
            <a:ext cx="4354285" cy="2788350"/>
          </a:xfrm>
          <a:prstGeom prst="rect">
            <a:avLst/>
          </a:prstGeom>
        </p:spPr>
      </p:pic>
      <p:pic>
        <p:nvPicPr>
          <p:cNvPr id="5" name="Picture 4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05"/>
          <a:stretch/>
        </p:blipFill>
        <p:spPr>
          <a:xfrm>
            <a:off x="101599" y="1296051"/>
            <a:ext cx="4354285" cy="2729927"/>
          </a:xfrm>
          <a:prstGeom prst="rect">
            <a:avLst/>
          </a:prstGeom>
        </p:spPr>
      </p:pic>
      <p:pic>
        <p:nvPicPr>
          <p:cNvPr id="7" name="Picture 6" descr="Fig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63"/>
          <a:stretch/>
        </p:blipFill>
        <p:spPr>
          <a:xfrm>
            <a:off x="4744357" y="4264251"/>
            <a:ext cx="4354285" cy="26449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2143" y="4074050"/>
            <a:ext cx="44722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Greater number of significant associations with RR compared to single time point (TP) </a:t>
            </a:r>
            <a:r>
              <a:rPr lang="en-US" b="1" dirty="0" err="1">
                <a:solidFill>
                  <a:srgbClr val="FF0000"/>
                </a:solidFill>
              </a:rPr>
              <a:t>univariate</a:t>
            </a:r>
            <a:r>
              <a:rPr lang="en-US" b="1" dirty="0">
                <a:solidFill>
                  <a:srgbClr val="FF0000"/>
                </a:solidFill>
              </a:rPr>
              <a:t> approach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RR: 442 SNPs; TP: 191 SNPs</a:t>
            </a:r>
          </a:p>
          <a:p>
            <a:pPr marL="742950" lvl="1" indent="-285750">
              <a:buFont typeface="Arial"/>
              <a:buChar char="•"/>
            </a:pP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Greater effect sizes with RR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TP: -104.6 to 112.3</a:t>
            </a:r>
          </a:p>
          <a:p>
            <a:pPr marL="742950" lvl="1" indent="-285750">
              <a:buFont typeface="Arial"/>
              <a:buChar char="•"/>
            </a:pPr>
            <a:r>
              <a:rPr lang="en-US" b="1" dirty="0">
                <a:solidFill>
                  <a:srgbClr val="FF0000"/>
                </a:solidFill>
              </a:rPr>
              <a:t>RR: -299.1 to 295.0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64286" y="1156028"/>
            <a:ext cx="553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164286" y="4173536"/>
            <a:ext cx="574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539866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</p:spTree>
    <p:extLst>
      <p:ext uri="{BB962C8B-B14F-4D97-AF65-F5344CB8AC3E}">
        <p14:creationId xmlns:p14="http://schemas.microsoft.com/office/powerpoint/2010/main" val="39516956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Leveraging RR models to study temporal traits</a:t>
            </a:r>
          </a:p>
        </p:txBody>
      </p:sp>
      <p:pic>
        <p:nvPicPr>
          <p:cNvPr id="6" name="Picture 5" descr="Man1.pdf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4007"/>
            <a:ext cx="8686800" cy="40092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</p:spTree>
    <p:extLst>
      <p:ext uri="{BB962C8B-B14F-4D97-AF65-F5344CB8AC3E}">
        <p14:creationId xmlns:p14="http://schemas.microsoft.com/office/powerpoint/2010/main" val="4096640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Leveraging RR models to study temporal traits</a:t>
            </a:r>
          </a:p>
        </p:txBody>
      </p:sp>
      <p:pic>
        <p:nvPicPr>
          <p:cNvPr id="2" name="Picture 1" descr="Fig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08" y="1417638"/>
            <a:ext cx="7562078" cy="540148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57697" y="6488668"/>
            <a:ext cx="2186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Campbell et al (2019)</a:t>
            </a:r>
          </a:p>
        </p:txBody>
      </p:sp>
    </p:spTree>
    <p:extLst>
      <p:ext uri="{BB962C8B-B14F-4D97-AF65-F5344CB8AC3E}">
        <p14:creationId xmlns:p14="http://schemas.microsoft.com/office/powerpoint/2010/main" val="1085723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Take-home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8657"/>
          </a:xfrm>
        </p:spPr>
        <p:txBody>
          <a:bodyPr>
            <a:normAutofit/>
          </a:bodyPr>
          <a:lstStyle/>
          <a:p>
            <a:r>
              <a:rPr lang="en-US" dirty="0"/>
              <a:t>Random regression genomic prediction is flexible and powerful</a:t>
            </a:r>
          </a:p>
          <a:p>
            <a:pPr lvl="1"/>
            <a:r>
              <a:rPr lang="en-US" dirty="0"/>
              <a:t>Covariance function requires no prior knowledge of trait trajectory</a:t>
            </a:r>
          </a:p>
          <a:p>
            <a:pPr lvl="1"/>
            <a:r>
              <a:rPr lang="en-US" dirty="0"/>
              <a:t>Improves prediction accuracy compared to conventional single time point (</a:t>
            </a:r>
            <a:r>
              <a:rPr lang="en-US" dirty="0" err="1"/>
              <a:t>univariate</a:t>
            </a:r>
            <a:r>
              <a:rPr lang="en-US" dirty="0"/>
              <a:t>) </a:t>
            </a:r>
            <a:r>
              <a:rPr lang="en-US" dirty="0" err="1"/>
              <a:t>gBLUP</a:t>
            </a:r>
            <a:endParaRPr lang="en-US" dirty="0"/>
          </a:p>
          <a:p>
            <a:r>
              <a:rPr lang="en-US" dirty="0"/>
              <a:t>Genetic values can be used for prediction and inference</a:t>
            </a:r>
          </a:p>
          <a:p>
            <a:pPr lvl="1"/>
            <a:r>
              <a:rPr lang="en-US" dirty="0"/>
              <a:t>Time-specific QTL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4655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57201" y="1236358"/>
            <a:ext cx="8491146" cy="3405504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Morota</a:t>
            </a:r>
            <a:r>
              <a:rPr lang="en-US" dirty="0"/>
              <a:t> Lab (VT): </a:t>
            </a:r>
            <a:r>
              <a:rPr lang="en-US" b="1" dirty="0" err="1"/>
              <a:t>Gota</a:t>
            </a:r>
            <a:r>
              <a:rPr lang="en-US" b="1" dirty="0"/>
              <a:t> </a:t>
            </a:r>
            <a:r>
              <a:rPr lang="en-US" b="1" dirty="0" err="1"/>
              <a:t>Morota</a:t>
            </a:r>
            <a:r>
              <a:rPr lang="en-US" dirty="0"/>
              <a:t>, </a:t>
            </a:r>
            <a:r>
              <a:rPr lang="en-US" dirty="0" err="1"/>
              <a:t>Haipeng</a:t>
            </a:r>
            <a:r>
              <a:rPr lang="en-US" dirty="0"/>
              <a:t> Yu, </a:t>
            </a:r>
            <a:r>
              <a:rPr lang="en-US" dirty="0" err="1"/>
              <a:t>Waseem</a:t>
            </a:r>
            <a:r>
              <a:rPr lang="en-US" dirty="0"/>
              <a:t> </a:t>
            </a:r>
            <a:r>
              <a:rPr lang="en-US" dirty="0" err="1"/>
              <a:t>Hussain</a:t>
            </a:r>
            <a:r>
              <a:rPr lang="en-US" dirty="0"/>
              <a:t>, Mehdi </a:t>
            </a:r>
            <a:r>
              <a:rPr lang="en-US" dirty="0" err="1"/>
              <a:t>Momen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Walia</a:t>
            </a:r>
            <a:r>
              <a:rPr lang="en-US" dirty="0"/>
              <a:t> Lab (UNL): </a:t>
            </a:r>
            <a:r>
              <a:rPr lang="en-US" b="1" dirty="0" err="1"/>
              <a:t>Harkamal</a:t>
            </a:r>
            <a:r>
              <a:rPr lang="en-US" b="1" dirty="0"/>
              <a:t> </a:t>
            </a:r>
            <a:r>
              <a:rPr lang="en-US" b="1" dirty="0" err="1"/>
              <a:t>Walia</a:t>
            </a:r>
            <a:r>
              <a:rPr lang="en-US" dirty="0"/>
              <a:t>, Aaron Schmitz, Larissa Irvin, </a:t>
            </a:r>
            <a:r>
              <a:rPr lang="en-US" dirty="0" err="1"/>
              <a:t>Puneet</a:t>
            </a:r>
            <a:r>
              <a:rPr lang="en-US" dirty="0"/>
              <a:t> Paul, Alex </a:t>
            </a:r>
            <a:r>
              <a:rPr lang="en-US" dirty="0" err="1"/>
              <a:t>Grondin</a:t>
            </a:r>
            <a:r>
              <a:rPr lang="en-US" dirty="0"/>
              <a:t>, </a:t>
            </a:r>
            <a:r>
              <a:rPr lang="en-US" dirty="0" err="1"/>
              <a:t>Balpreet</a:t>
            </a:r>
            <a:r>
              <a:rPr lang="en-US" dirty="0"/>
              <a:t> </a:t>
            </a:r>
            <a:r>
              <a:rPr lang="en-US" dirty="0" err="1"/>
              <a:t>Dhatt</a:t>
            </a:r>
            <a:r>
              <a:rPr lang="en-US" dirty="0"/>
              <a:t>, </a:t>
            </a:r>
            <a:r>
              <a:rPr lang="en-US" dirty="0" err="1"/>
              <a:t>Harel</a:t>
            </a:r>
            <a:r>
              <a:rPr lang="en-US" dirty="0"/>
              <a:t> </a:t>
            </a:r>
            <a:r>
              <a:rPr lang="en-US" dirty="0" err="1"/>
              <a:t>Bacher</a:t>
            </a:r>
            <a:r>
              <a:rPr lang="en-US" dirty="0"/>
              <a:t>, </a:t>
            </a:r>
            <a:r>
              <a:rPr lang="en-US" dirty="0" err="1"/>
              <a:t>Jaspreet</a:t>
            </a:r>
            <a:r>
              <a:rPr lang="en-US" dirty="0"/>
              <a:t> </a:t>
            </a:r>
            <a:r>
              <a:rPr lang="en-US" dirty="0" err="1"/>
              <a:t>Sandhu</a:t>
            </a:r>
            <a:r>
              <a:rPr lang="en-US" dirty="0"/>
              <a:t>, Manny </a:t>
            </a:r>
            <a:r>
              <a:rPr lang="en-US" dirty="0" err="1"/>
              <a:t>Saluja</a:t>
            </a:r>
            <a:r>
              <a:rPr lang="en-US" dirty="0"/>
              <a:t>, </a:t>
            </a:r>
            <a:r>
              <a:rPr lang="en-US" dirty="0" err="1"/>
              <a:t>Sajag</a:t>
            </a:r>
            <a:r>
              <a:rPr lang="en-US" dirty="0"/>
              <a:t> </a:t>
            </a:r>
            <a:r>
              <a:rPr lang="en-US" dirty="0" err="1"/>
              <a:t>Adhikari</a:t>
            </a:r>
            <a:endParaRPr lang="en-US" dirty="0"/>
          </a:p>
          <a:p>
            <a:endParaRPr lang="en-US" dirty="0"/>
          </a:p>
          <a:p>
            <a:r>
              <a:rPr lang="en-US" dirty="0"/>
              <a:t>Wheat and Rice Center for Heat Resilience</a:t>
            </a:r>
          </a:p>
          <a:p>
            <a:endParaRPr lang="en-US" dirty="0"/>
          </a:p>
          <a:p>
            <a:r>
              <a:rPr lang="en-US" dirty="0"/>
              <a:t>Plant Accelerator Team: Bettina Berger, Chris </a:t>
            </a:r>
            <a:r>
              <a:rPr lang="en-US" dirty="0" err="1"/>
              <a:t>Brein</a:t>
            </a:r>
            <a:r>
              <a:rPr lang="en-US" dirty="0"/>
              <a:t>, Lydia </a:t>
            </a:r>
            <a:r>
              <a:rPr lang="en-US" dirty="0" err="1"/>
              <a:t>Mischis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National Science Foundation (NSF)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7070" y="5405029"/>
            <a:ext cx="8469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/>
              <a:t>References</a:t>
            </a:r>
          </a:p>
          <a:p>
            <a:pPr marL="341313" indent="-341313"/>
            <a:r>
              <a:rPr lang="en-US" sz="800" dirty="0"/>
              <a:t>Campbell, M. T., </a:t>
            </a:r>
            <a:r>
              <a:rPr lang="en-US" sz="800" dirty="0" err="1"/>
              <a:t>Walia</a:t>
            </a:r>
            <a:r>
              <a:rPr lang="en-US" sz="800" dirty="0"/>
              <a:t>, H. &amp; </a:t>
            </a:r>
            <a:r>
              <a:rPr lang="en-US" sz="800" dirty="0" err="1"/>
              <a:t>Morota</a:t>
            </a:r>
            <a:r>
              <a:rPr lang="en-US" sz="800" dirty="0"/>
              <a:t>, G. Utilizing random regression models for genomic prediction of a longitudinal trait derived from high-throughput phenotyping. Plant Direct (2018). doi:10.1101/319897</a:t>
            </a:r>
          </a:p>
          <a:p>
            <a:pPr marL="341313" indent="-341313"/>
            <a:r>
              <a:rPr lang="en-US" sz="800" dirty="0"/>
              <a:t>Campbell, M.T., H. </a:t>
            </a:r>
            <a:r>
              <a:rPr lang="en-US" sz="800" dirty="0" err="1"/>
              <a:t>Walia</a:t>
            </a:r>
            <a:r>
              <a:rPr lang="en-US" sz="800" dirty="0"/>
              <a:t>, and G. </a:t>
            </a:r>
            <a:r>
              <a:rPr lang="en-US" sz="800" dirty="0" err="1"/>
              <a:t>Morota</a:t>
            </a:r>
            <a:r>
              <a:rPr lang="en-US" sz="800" dirty="0"/>
              <a:t>. 2019. Leveraging breeding values obtained from random regression models for genetic inference of longitudinal traits. Plant Genome: IN PRESS.</a:t>
            </a:r>
          </a:p>
          <a:p>
            <a:pPr marL="341313" indent="-341313"/>
            <a:r>
              <a:rPr lang="en-US" sz="800" dirty="0"/>
              <a:t>Henderson </a:t>
            </a:r>
            <a:r>
              <a:rPr lang="en-US" sz="800" dirty="0" err="1"/>
              <a:t>Jr</a:t>
            </a:r>
            <a:r>
              <a:rPr lang="en-US" sz="800" dirty="0"/>
              <a:t>, C. R. Analysis of covariance in the mixed model: higher-level, nonhomogeneous, and random regressions. Biometrics 623–640 (1982).</a:t>
            </a:r>
          </a:p>
          <a:p>
            <a:pPr marL="341313" indent="-341313"/>
            <a:r>
              <a:rPr lang="en-US" sz="800" dirty="0" err="1"/>
              <a:t>Onogi</a:t>
            </a:r>
            <a:r>
              <a:rPr lang="en-US" sz="800" dirty="0"/>
              <a:t>, A., M. Watanabe, T. Mochizuki, T. Hayashi, H. Nakagawa, T. Hasegawa, and H. Iwata. 2016. Toward integration of genomic selection with crop </a:t>
            </a:r>
            <a:r>
              <a:rPr lang="en-US" sz="800" dirty="0" err="1"/>
              <a:t>modelling</a:t>
            </a:r>
            <a:r>
              <a:rPr lang="en-US" sz="800" dirty="0"/>
              <a:t>: the development of an integrated approach to predicting rice heading dates. </a:t>
            </a:r>
            <a:r>
              <a:rPr lang="en-US" sz="800" dirty="0" err="1"/>
              <a:t>Theor</a:t>
            </a:r>
            <a:r>
              <a:rPr lang="en-US" sz="800" dirty="0"/>
              <a:t>. Appl. Genet. 129(4): 805–817.</a:t>
            </a:r>
          </a:p>
          <a:p>
            <a:pPr marL="341313" indent="-341313"/>
            <a:r>
              <a:rPr lang="en-US" sz="800" dirty="0"/>
              <a:t>Schaeffer, L. &amp; </a:t>
            </a:r>
            <a:r>
              <a:rPr lang="en-US" sz="800" dirty="0" err="1"/>
              <a:t>Dekkers</a:t>
            </a:r>
            <a:r>
              <a:rPr lang="en-US" sz="800" dirty="0"/>
              <a:t>, J. Random regression in animal models for test-day production in dairy cattle. in Proceedings 5th World Congress Genetics Applied to Livestock Production, 1994 18, 443–446 (1994).</a:t>
            </a:r>
          </a:p>
          <a:p>
            <a:pPr marL="341313" indent="-341313"/>
            <a:r>
              <a:rPr lang="en-US" sz="800" dirty="0"/>
              <a:t>Zhao, K. et al. Genome-wide association mapping reveals a rich genetic architecture of complex traits in Oryza sativa. Nat. </a:t>
            </a:r>
            <a:r>
              <a:rPr lang="en-US" sz="800" dirty="0" err="1"/>
              <a:t>Commun</a:t>
            </a:r>
            <a:r>
              <a:rPr lang="en-US" sz="800" dirty="0"/>
              <a:t>. 2, 467 (2011).</a:t>
            </a:r>
          </a:p>
          <a:p>
            <a:pPr marL="341313" indent="-341313"/>
            <a:endParaRPr lang="en-US" sz="800" dirty="0"/>
          </a:p>
          <a:p>
            <a:pPr marL="341313" indent="-341313"/>
            <a:endParaRPr lang="en-US" sz="800" b="1" dirty="0"/>
          </a:p>
        </p:txBody>
      </p:sp>
      <p:grpSp>
        <p:nvGrpSpPr>
          <p:cNvPr id="6" name="Group 5"/>
          <p:cNvGrpSpPr/>
          <p:nvPr/>
        </p:nvGrpSpPr>
        <p:grpSpPr>
          <a:xfrm>
            <a:off x="5318323" y="4193659"/>
            <a:ext cx="3381103" cy="1234877"/>
            <a:chOff x="5318323" y="4146743"/>
            <a:chExt cx="3381103" cy="12348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53200" y="4146743"/>
              <a:ext cx="2146226" cy="967313"/>
            </a:xfrm>
            <a:prstGeom prst="rect">
              <a:avLst/>
            </a:prstGeom>
          </p:spPr>
        </p:pic>
        <p:pic>
          <p:nvPicPr>
            <p:cNvPr id="8" name="Picture 7" descr="nsf-logo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8323" y="4146743"/>
              <a:ext cx="1234877" cy="1234877"/>
            </a:xfrm>
            <a:prstGeom prst="rect">
              <a:avLst/>
            </a:prstGeom>
          </p:spPr>
        </p:pic>
      </p:grpSp>
      <p:pic>
        <p:nvPicPr>
          <p:cNvPr id="9" name="Picture 8" descr="WRCHR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4270560"/>
            <a:ext cx="3124200" cy="102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9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94"/>
    </mc:Choice>
    <mc:Fallback xmlns="">
      <p:transition xmlns:p14="http://schemas.microsoft.com/office/powerpoint/2010/main" spd="slow" advTm="421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094037-7622-674B-9ABE-8B7A258A77DC}"/>
              </a:ext>
            </a:extLst>
          </p:cNvPr>
          <p:cNvSpPr txBox="1"/>
          <p:nvPr/>
        </p:nvSpPr>
        <p:spPr>
          <a:xfrm>
            <a:off x="2385888" y="2648198"/>
            <a:ext cx="45341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is the phenome?</a:t>
            </a:r>
          </a:p>
        </p:txBody>
      </p:sp>
    </p:spTree>
    <p:extLst>
      <p:ext uri="{BB962C8B-B14F-4D97-AF65-F5344CB8AC3E}">
        <p14:creationId xmlns:p14="http://schemas.microsoft.com/office/powerpoint/2010/main" val="1121976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phenome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Phenome</a:t>
            </a:r>
            <a:r>
              <a:rPr lang="en-US" dirty="0"/>
              <a:t>: “</a:t>
            </a:r>
            <a:r>
              <a:rPr lang="en-US" b="1" dirty="0"/>
              <a:t>the phenotype as a whole</a:t>
            </a:r>
            <a:r>
              <a:rPr lang="mr-IN" dirty="0"/>
              <a:t>…</a:t>
            </a:r>
            <a:r>
              <a:rPr lang="en-US" dirty="0"/>
              <a:t>” - Michael </a:t>
            </a:r>
            <a:r>
              <a:rPr lang="en-US" dirty="0" err="1"/>
              <a:t>Soulé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“</a:t>
            </a:r>
            <a:r>
              <a:rPr lang="en-US" b="1" dirty="0"/>
              <a:t>high-dimensional phenotypic data</a:t>
            </a:r>
            <a:r>
              <a:rPr lang="en-US" dirty="0"/>
              <a:t> </a:t>
            </a:r>
            <a:r>
              <a:rPr lang="mr-IN" dirty="0"/>
              <a:t>…</a:t>
            </a:r>
            <a:r>
              <a:rPr lang="en-US" dirty="0"/>
              <a:t> the structure, function and performance of large numbers of plants, together with their environment” </a:t>
            </a:r>
            <a:r>
              <a:rPr lang="mr-IN" dirty="0"/>
              <a:t>–</a:t>
            </a:r>
            <a:r>
              <a:rPr lang="en-US" dirty="0"/>
              <a:t> Tardieu </a:t>
            </a:r>
            <a:r>
              <a:rPr lang="en-US" i="1" dirty="0"/>
              <a:t>et al </a:t>
            </a:r>
            <a:r>
              <a:rPr lang="en-US" dirty="0"/>
              <a:t>(2017)</a:t>
            </a:r>
          </a:p>
        </p:txBody>
      </p:sp>
      <p:pic>
        <p:nvPicPr>
          <p:cNvPr id="4" name="Picture 3" descr="Screen Shot 2018-02-05 at 3.41.34 PM (2)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88" t="37805" r="18176" b="46728"/>
          <a:stretch/>
        </p:blipFill>
        <p:spPr>
          <a:xfrm>
            <a:off x="4401758" y="2203127"/>
            <a:ext cx="4606353" cy="15452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757463" y="6488668"/>
            <a:ext cx="4386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http://</a:t>
            </a:r>
            <a:r>
              <a:rPr lang="de-DE" dirty="0" err="1"/>
              <a:t>dx.doi.org</a:t>
            </a:r>
            <a:r>
              <a:rPr lang="de-DE" dirty="0"/>
              <a:t>/10.1016/j.cub.2017.05.055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8357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the </a:t>
            </a:r>
            <a:r>
              <a:rPr lang="en-US" dirty="0" err="1"/>
              <a:t>phenome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572000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www.facebase.org</a:t>
            </a:r>
            <a:r>
              <a:rPr lang="en-US" sz="800" dirty="0"/>
              <a:t>/about/presentations/Weinberg_FaceBase_Meeting_WeinbergMarazita_06032010.pptx</a:t>
            </a:r>
          </a:p>
        </p:txBody>
      </p:sp>
      <p:pic>
        <p:nvPicPr>
          <p:cNvPr id="7" name="Picture 6" descr="Weinberg_Set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763"/>
            <a:ext cx="2580149" cy="448761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66750" y="6019783"/>
            <a:ext cx="2160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Seth Weinberg, </a:t>
            </a:r>
            <a:r>
              <a:rPr lang="en-US" dirty="0" err="1"/>
              <a:t>Upitt</a:t>
            </a:r>
            <a:endParaRPr lang="en-US" dirty="0"/>
          </a:p>
          <a:p>
            <a:r>
              <a:rPr lang="en-US" dirty="0" err="1"/>
              <a:t>FaceBase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1878569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Capturing the </a:t>
            </a:r>
            <a:r>
              <a:rPr lang="en-US" dirty="0" err="1"/>
              <a:t>phenome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</a:blip>
          <a:srcRect/>
          <a:stretch>
            <a:fillRect/>
          </a:stretch>
        </p:blipFill>
        <p:spPr bwMode="auto">
          <a:xfrm>
            <a:off x="3286125" y="2360851"/>
            <a:ext cx="2301875" cy="3090834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572000" y="6519446"/>
            <a:ext cx="4572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www.facebase.org</a:t>
            </a:r>
            <a:r>
              <a:rPr lang="en-US" sz="800" dirty="0"/>
              <a:t>/about/presentations/Weinberg_FaceBase_Meeting_WeinbergMarazita_06032010.pptx</a:t>
            </a:r>
          </a:p>
        </p:txBody>
      </p:sp>
      <p:pic>
        <p:nvPicPr>
          <p:cNvPr id="7" name="Picture 6" descr="Weinberg_Seth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8763"/>
            <a:ext cx="2580149" cy="4487616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588000" y="1714500"/>
            <a:ext cx="4572000" cy="4520727"/>
            <a:chOff x="5588000" y="1714500"/>
            <a:chExt cx="4572000" cy="4520727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83263" y="1714500"/>
              <a:ext cx="2803537" cy="41907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5588000" y="6019783"/>
              <a:ext cx="4572000" cy="21544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800" dirty="0">
                  <a:hlinkClick r:id="rId6"/>
                </a:rPr>
                <a:t>http://journals.plos.org/plosgenetics/article?id=10.1371/journal.pgen.1006149</a:t>
              </a:r>
              <a:endParaRPr lang="en-US" sz="800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666750" y="6019783"/>
            <a:ext cx="2160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Seth Weinberg, </a:t>
            </a:r>
            <a:r>
              <a:rPr lang="en-US" dirty="0" err="1"/>
              <a:t>Upitt</a:t>
            </a:r>
            <a:endParaRPr lang="en-US" dirty="0"/>
          </a:p>
          <a:p>
            <a:r>
              <a:rPr lang="en-US" dirty="0" err="1"/>
              <a:t>FaceBase</a:t>
            </a:r>
            <a:r>
              <a:rPr lang="en-US" dirty="0"/>
              <a:t> Project</a:t>
            </a:r>
          </a:p>
        </p:txBody>
      </p:sp>
    </p:spTree>
    <p:extLst>
      <p:ext uri="{BB962C8B-B14F-4D97-AF65-F5344CB8AC3E}">
        <p14:creationId xmlns:p14="http://schemas.microsoft.com/office/powerpoint/2010/main" val="39668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BIhistory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8444"/>
            <a:ext cx="4591571" cy="3078589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013522" y="1624340"/>
            <a:ext cx="3749684" cy="4936816"/>
            <a:chOff x="3730984" y="1652346"/>
            <a:chExt cx="3192622" cy="4203391"/>
          </a:xfrm>
        </p:grpSpPr>
        <p:pic>
          <p:nvPicPr>
            <p:cNvPr id="5" name="Picture 4" descr="d82jd9dj.jp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63"/>
            <a:stretch/>
          </p:blipFill>
          <p:spPr>
            <a:xfrm>
              <a:off x="3730984" y="1652346"/>
              <a:ext cx="3162610" cy="4203391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5097465" y="5624994"/>
              <a:ext cx="1826141" cy="2154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800" b="1" dirty="0">
                  <a:solidFill>
                    <a:schemeClr val="bg1"/>
                  </a:solidFill>
                </a:rPr>
                <a:t>https://</a:t>
              </a:r>
              <a:r>
                <a:rPr lang="en-US" sz="800" b="1" dirty="0" err="1">
                  <a:solidFill>
                    <a:schemeClr val="bg1"/>
                  </a:solidFill>
                </a:rPr>
                <a:t>www.integratedbreeding.net</a:t>
              </a:r>
              <a:r>
                <a:rPr lang="en-US" sz="800" b="1" dirty="0">
                  <a:solidFill>
                    <a:schemeClr val="bg1"/>
                  </a:solidFill>
                </a:rPr>
                <a:t>/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72143" y="4009570"/>
            <a:ext cx="474137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Straightforward application for traits measured once per experimental unit</a:t>
            </a:r>
          </a:p>
        </p:txBody>
      </p:sp>
    </p:spTree>
    <p:extLst>
      <p:ext uri="{BB962C8B-B14F-4D97-AF65-F5344CB8AC3E}">
        <p14:creationId xmlns:p14="http://schemas.microsoft.com/office/powerpoint/2010/main" val="1326795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5376</TotalTime>
  <Words>2135</Words>
  <Application>Microsoft Macintosh PowerPoint</Application>
  <PresentationFormat>On-screen Show (4:3)</PresentationFormat>
  <Paragraphs>277</Paragraphs>
  <Slides>48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Cambria Math</vt:lpstr>
      <vt:lpstr>Office Theme</vt:lpstr>
      <vt:lpstr>Introducing the time axis in genomic prediction and association studies</vt:lpstr>
      <vt:lpstr>PowerPoint Presentation</vt:lpstr>
      <vt:lpstr>Conceptual basis of phenotyping</vt:lpstr>
      <vt:lpstr>Classical phenotyping approaches</vt:lpstr>
      <vt:lpstr>PowerPoint Presentation</vt:lpstr>
      <vt:lpstr>The phenome</vt:lpstr>
      <vt:lpstr>Capturing the phenome</vt:lpstr>
      <vt:lpstr>Capturing the phenome</vt:lpstr>
      <vt:lpstr>PowerPoint Presentation</vt:lpstr>
      <vt:lpstr>PowerPoint Presentation</vt:lpstr>
      <vt:lpstr>PowerPoint Presentation</vt:lpstr>
      <vt:lpstr>PowerPoint Presentation</vt:lpstr>
      <vt:lpstr>HTP for shoot growth in rice</vt:lpstr>
      <vt:lpstr>HTP for shoot growth in rice</vt:lpstr>
      <vt:lpstr>HTP for shoot growth in rice</vt:lpstr>
      <vt:lpstr>dealing with the time axis in genomic inference and prediction </vt:lpstr>
      <vt:lpstr>Genomic prediction for temporal traits</vt:lpstr>
      <vt:lpstr>Predicting daily genetic values: univariate approach</vt:lpstr>
      <vt:lpstr>Predicting daily genetic values: univariate approach</vt:lpstr>
      <vt:lpstr>Predicting daily genetic values: multivariate approach</vt:lpstr>
      <vt:lpstr>Predicting daily genetic values: multivariate approach</vt:lpstr>
      <vt:lpstr>Predicting daily genetic values: random regression approach</vt:lpstr>
      <vt:lpstr>Predicting daily genetic values: random regression approach</vt:lpstr>
      <vt:lpstr>Predicting daily genetic values: random regression approach</vt:lpstr>
      <vt:lpstr>Predicting daily genetic values: random regression approach</vt:lpstr>
      <vt:lpstr>Predicting daily genetic values: random regression approach</vt:lpstr>
      <vt:lpstr>Genomic prediction for temporal traits</vt:lpstr>
      <vt:lpstr>Genomic prediction for temporal traits</vt:lpstr>
      <vt:lpstr>Genomic prediction for temporal traits</vt:lpstr>
      <vt:lpstr>Genomic prediction for temporal traits</vt:lpstr>
      <vt:lpstr>Genomic prediction for temporal traits</vt:lpstr>
      <vt:lpstr>Leveraging RR models to study temporal traits</vt:lpstr>
      <vt:lpstr>Leveraging RR models to study temporal traits</vt:lpstr>
      <vt:lpstr>Leveraging RR models to study temporal traits</vt:lpstr>
      <vt:lpstr>Leveraging RR models to study temporal traits</vt:lpstr>
      <vt:lpstr>Leveraging RR models to study temporal traits</vt:lpstr>
      <vt:lpstr>Mixed model equation for single time point (TP) approach</vt:lpstr>
      <vt:lpstr>Mixed model equation for single time point (TP) approach</vt:lpstr>
      <vt:lpstr>Mixed model equation for random regression (RR) approach</vt:lpstr>
      <vt:lpstr>Mixed model equation for random regression (RR) approach</vt:lpstr>
      <vt:lpstr>Mixed model equation for random regression (RR) approach</vt:lpstr>
      <vt:lpstr>Mixed model equation for random regression (RR) approach</vt:lpstr>
      <vt:lpstr>Leveraging RR models to study temporal traits</vt:lpstr>
      <vt:lpstr>Leveraging RR models to study temporal traits</vt:lpstr>
      <vt:lpstr>Leveraging RR models to study temporal traits</vt:lpstr>
      <vt:lpstr>Leveraging RR models to study temporal traits</vt:lpstr>
      <vt:lpstr>Take-home messages</vt:lpstr>
      <vt:lpstr>Acknowledgements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Malachy Campbell</dc:creator>
  <cp:lastModifiedBy>Campbell, Malachy</cp:lastModifiedBy>
  <cp:revision>127</cp:revision>
  <dcterms:created xsi:type="dcterms:W3CDTF">2019-02-24T04:54:37Z</dcterms:created>
  <dcterms:modified xsi:type="dcterms:W3CDTF">2019-06-26T08:58:24Z</dcterms:modified>
</cp:coreProperties>
</file>